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96" r:id="rId35"/>
    <p:sldId id="297" r:id="rId36"/>
    <p:sldId id="298" r:id="rId37"/>
    <p:sldId id="299" r:id="rId38"/>
    <p:sldId id="300" r:id="rId39"/>
    <p:sldId id="308" r:id="rId40"/>
    <p:sldId id="307" r:id="rId41"/>
    <p:sldId id="289" r:id="rId42"/>
    <p:sldId id="301" r:id="rId43"/>
    <p:sldId id="302" r:id="rId44"/>
    <p:sldId id="303" r:id="rId45"/>
    <p:sldId id="304" r:id="rId46"/>
    <p:sldId id="305" r:id="rId47"/>
    <p:sldId id="306" r:id="rId48"/>
    <p:sldId id="309" r:id="rId49"/>
    <p:sldId id="310" r:id="rId50"/>
    <p:sldId id="291" r:id="rId51"/>
    <p:sldId id="311" r:id="rId52"/>
    <p:sldId id="292" r:id="rId53"/>
    <p:sldId id="293" r:id="rId54"/>
    <p:sldId id="294" r:id="rId55"/>
    <p:sldId id="295" r:id="rId5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08.11.2020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08.11.2020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08.11.2020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08.11.2020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08.11.2020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08.11.2020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08.11.2020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08.11.2020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786874" cy="6494085"/>
          </a:xfrm>
          <a:prstGeom prst="rect">
            <a:avLst/>
          </a:prstGeom>
          <a:noFill/>
        </p:spPr>
        <p:txBody>
          <a:bodyPr wrap="square" rtlCol="0">
            <a:spAutoFit/>
          </a:bodyPr>
          <a:lstStyle/>
          <a:p>
            <a:pPr algn="ctr"/>
            <a:r>
              <a:rPr lang="ru-RU" sz="2800" dirty="0" smtClean="0">
                <a:solidFill>
                  <a:srgbClr val="FF0000"/>
                </a:solidFill>
                <a:latin typeface="Arial Narrow" pitchFamily="34" charset="0"/>
              </a:rPr>
              <a:t>ТРЕБОВАНИЯ К СИСТЕМЕ ОЦЕНКИ ПО ФГОС</a:t>
            </a:r>
          </a:p>
          <a:p>
            <a:pPr lvl="0"/>
            <a:endParaRPr lang="ru-RU" sz="2400" dirty="0" smtClean="0">
              <a:latin typeface="Arial Narrow" pitchFamily="34" charset="0"/>
            </a:endParaRPr>
          </a:p>
          <a:p>
            <a:pPr lvl="0" indent="457200"/>
            <a:r>
              <a:rPr lang="ru-RU" sz="2800" dirty="0" smtClean="0">
                <a:latin typeface="Arial Narrow" pitchFamily="34" charset="0"/>
              </a:rPr>
              <a:t>Оценка должна:</a:t>
            </a:r>
          </a:p>
          <a:p>
            <a:pPr lvl="0" indent="457200">
              <a:buFontTx/>
              <a:buChar char="-"/>
            </a:pPr>
            <a:r>
              <a:rPr lang="ru-RU" sz="2800" dirty="0" smtClean="0">
                <a:latin typeface="Arial Narrow" pitchFamily="34" charset="0"/>
              </a:rPr>
              <a:t>фиксировать цели оценочной деятельности: </a:t>
            </a:r>
            <a:r>
              <a:rPr lang="ru-RU" sz="2800" i="1" dirty="0" smtClean="0">
                <a:solidFill>
                  <a:srgbClr val="7030A0"/>
                </a:solidFill>
                <a:latin typeface="Arial Narrow" pitchFamily="34" charset="0"/>
              </a:rPr>
              <a:t>ориентировать на достижение результатов обучения </a:t>
            </a:r>
            <a:r>
              <a:rPr lang="ru-RU" sz="2800" dirty="0" smtClean="0">
                <a:latin typeface="Arial Narrow" pitchFamily="34" charset="0"/>
              </a:rPr>
              <a:t>(предметных, метапредметных и личностных); </a:t>
            </a:r>
            <a:r>
              <a:rPr lang="ru-RU" sz="2800" i="1" dirty="0" smtClean="0">
                <a:solidFill>
                  <a:srgbClr val="7030A0"/>
                </a:solidFill>
                <a:latin typeface="Arial Narrow" pitchFamily="34" charset="0"/>
              </a:rPr>
              <a:t>обеспечивать комплексный подход</a:t>
            </a:r>
            <a:r>
              <a:rPr lang="ru-RU" sz="2800" dirty="0" smtClean="0">
                <a:latin typeface="Arial Narrow" pitchFamily="34" charset="0"/>
              </a:rPr>
              <a:t> к оценке результатов образования; </a:t>
            </a:r>
            <a:r>
              <a:rPr lang="ru-RU" sz="2800" i="1" dirty="0" smtClean="0">
                <a:solidFill>
                  <a:srgbClr val="7030A0"/>
                </a:solidFill>
                <a:latin typeface="Arial Narrow" pitchFamily="34" charset="0"/>
              </a:rPr>
              <a:t>обеспечивать возможность регулирования</a:t>
            </a:r>
            <a:r>
              <a:rPr lang="ru-RU" sz="2800" dirty="0" smtClean="0">
                <a:latin typeface="Arial Narrow" pitchFamily="34" charset="0"/>
              </a:rPr>
              <a:t> функционирования </a:t>
            </a:r>
            <a:r>
              <a:rPr lang="ru-RU" sz="2800" i="1" dirty="0" smtClean="0">
                <a:solidFill>
                  <a:srgbClr val="7030A0"/>
                </a:solidFill>
                <a:latin typeface="Arial Narrow" pitchFamily="34" charset="0"/>
              </a:rPr>
              <a:t>системы образования</a:t>
            </a:r>
            <a:r>
              <a:rPr lang="ru-RU" sz="2800" dirty="0" smtClean="0">
                <a:latin typeface="Arial Narrow" pitchFamily="34" charset="0"/>
              </a:rPr>
              <a:t> </a:t>
            </a:r>
            <a:r>
              <a:rPr lang="ru-RU" sz="2800" i="1" dirty="0" smtClean="0">
                <a:solidFill>
                  <a:srgbClr val="7030A0"/>
                </a:solidFill>
                <a:latin typeface="Arial Narrow" pitchFamily="34" charset="0"/>
              </a:rPr>
              <a:t>на основе </a:t>
            </a:r>
            <a:r>
              <a:rPr lang="ru-RU" sz="2800" dirty="0" smtClean="0">
                <a:latin typeface="Arial Narrow" pitchFamily="34" charset="0"/>
              </a:rPr>
              <a:t>полученной информации об уровне достижения планируемых </a:t>
            </a:r>
            <a:r>
              <a:rPr lang="ru-RU" sz="2800" i="1" dirty="0" smtClean="0">
                <a:solidFill>
                  <a:srgbClr val="7030A0"/>
                </a:solidFill>
                <a:latin typeface="Arial Narrow" pitchFamily="34" charset="0"/>
              </a:rPr>
              <a:t>результатов обучения</a:t>
            </a:r>
            <a:r>
              <a:rPr lang="ru-RU" sz="2800" dirty="0" smtClean="0">
                <a:latin typeface="Arial Narrow" pitchFamily="34" charset="0"/>
              </a:rPr>
              <a:t>;</a:t>
            </a:r>
          </a:p>
          <a:p>
            <a:pPr lvl="0" indent="457200">
              <a:buFontTx/>
              <a:buChar char="-"/>
            </a:pPr>
            <a:r>
              <a:rPr lang="ru-RU" sz="2800" dirty="0" smtClean="0">
                <a:latin typeface="Arial Narrow" pitchFamily="34" charset="0"/>
              </a:rPr>
              <a:t>фиксировать критерии, процедуры, инструменты оценки и формы представления её результатов;</a:t>
            </a:r>
          </a:p>
          <a:p>
            <a:pPr lvl="0" indent="457200">
              <a:buFontTx/>
              <a:buChar char="-"/>
            </a:pPr>
            <a:r>
              <a:rPr lang="ru-RU" sz="2800" dirty="0" smtClean="0">
                <a:latin typeface="Arial Narrow" pitchFamily="34" charset="0"/>
              </a:rPr>
              <a:t>фиксировать условия и границы применения системы оценивания.</a:t>
            </a:r>
            <a:endParaRPr lang="ru-RU" sz="2800" dirty="0">
              <a:latin typeface="Arial Narrow"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14282" y="214290"/>
          <a:ext cx="8786874" cy="5120640"/>
        </p:xfrm>
        <a:graphic>
          <a:graphicData uri="http://schemas.openxmlformats.org/drawingml/2006/table">
            <a:tbl>
              <a:tblPr/>
              <a:tblGrid>
                <a:gridCol w="1571636"/>
                <a:gridCol w="2357454"/>
                <a:gridCol w="4857784"/>
              </a:tblGrid>
              <a:tr h="78386">
                <a:tc gridSpan="3">
                  <a:txBody>
                    <a:bodyPr/>
                    <a:lstStyle/>
                    <a:p>
                      <a:pPr marL="0" algn="ctr">
                        <a:lnSpc>
                          <a:spcPct val="100000"/>
                        </a:lnSpc>
                        <a:spcBef>
                          <a:spcPts val="0"/>
                        </a:spcBef>
                        <a:spcAft>
                          <a:spcPts val="0"/>
                        </a:spcAft>
                      </a:pPr>
                      <a:r>
                        <a:rPr lang="ru-RU" sz="2800" b="0" dirty="0" smtClean="0">
                          <a:solidFill>
                            <a:srgbClr val="FF0000"/>
                          </a:solidFill>
                          <a:latin typeface="Arial Narrow"/>
                          <a:ea typeface="Times New Roman"/>
                          <a:cs typeface="Times New Roman"/>
                        </a:rPr>
                        <a:t>СРАВНИТЕЛЬНЫЙ АНАЛИЗ </a:t>
                      </a:r>
                    </a:p>
                    <a:p>
                      <a:pPr marL="0" algn="ctr">
                        <a:lnSpc>
                          <a:spcPct val="100000"/>
                        </a:lnSpc>
                        <a:spcBef>
                          <a:spcPts val="0"/>
                        </a:spcBef>
                        <a:spcAft>
                          <a:spcPts val="0"/>
                        </a:spcAft>
                      </a:pPr>
                      <a:r>
                        <a:rPr lang="ru-RU" sz="2800" b="0" dirty="0" smtClean="0">
                          <a:solidFill>
                            <a:srgbClr val="FF0000"/>
                          </a:solidFill>
                          <a:latin typeface="Arial Narrow"/>
                          <a:ea typeface="Times New Roman"/>
                          <a:cs typeface="Times New Roman"/>
                        </a:rPr>
                        <a:t>ПОДХОДОВ К СИСТЕМЕ ОЦЕНИВАНИЯ</a:t>
                      </a:r>
                      <a:endParaRPr lang="ru-RU" sz="2800" b="1" dirty="0">
                        <a:solidFill>
                          <a:srgbClr val="FF0000"/>
                        </a:solidFill>
                        <a:latin typeface="Times New Roman"/>
                        <a:ea typeface="Times New Roman"/>
                        <a:cs typeface="Times New Roman"/>
                      </a:endParaRPr>
                    </a:p>
                  </a:txBody>
                  <a:tcPr marL="32560" marR="32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144712">
                <a:tc>
                  <a:txBody>
                    <a:bodyPr/>
                    <a:lstStyle/>
                    <a:p>
                      <a:pPr marL="101600" algn="l">
                        <a:lnSpc>
                          <a:spcPct val="100000"/>
                        </a:lnSpc>
                        <a:spcAft>
                          <a:spcPts val="0"/>
                        </a:spcAft>
                      </a:pPr>
                      <a:r>
                        <a:rPr lang="ru-RU" sz="2000" b="0" i="0" u="none" strike="noStrike" spc="0" dirty="0">
                          <a:solidFill>
                            <a:srgbClr val="000000"/>
                          </a:solidFill>
                          <a:latin typeface="Arial Narrow"/>
                          <a:ea typeface="Times New Roman"/>
                          <a:cs typeface="Times New Roman"/>
                        </a:rPr>
                        <a:t>Показатель</a:t>
                      </a:r>
                      <a:endParaRPr lang="ru-RU" sz="2000" dirty="0">
                        <a:latin typeface="Times New Roman"/>
                        <a:ea typeface="Times New Roman"/>
                        <a:cs typeface="Times New Roman"/>
                      </a:endParaRPr>
                    </a:p>
                  </a:txBody>
                  <a:tcPr marL="32560" marR="32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2000" b="0" i="0" u="none" strike="noStrike" spc="0" dirty="0">
                          <a:solidFill>
                            <a:srgbClr val="000000"/>
                          </a:solidFill>
                          <a:latin typeface="Arial Narrow"/>
                          <a:ea typeface="Times New Roman"/>
                          <a:cs typeface="Times New Roman"/>
                        </a:rPr>
                        <a:t>Традиционные подходы к оцениванию</a:t>
                      </a:r>
                      <a:endParaRPr lang="ru-RU" sz="2000" dirty="0">
                        <a:latin typeface="Times New Roman"/>
                        <a:ea typeface="Times New Roman"/>
                        <a:cs typeface="Times New Roman"/>
                      </a:endParaRPr>
                    </a:p>
                  </a:txBody>
                  <a:tcPr marL="32560" marR="325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2000" b="0" i="0" u="none" strike="noStrike" spc="0" dirty="0">
                          <a:solidFill>
                            <a:srgbClr val="000000"/>
                          </a:solidFill>
                          <a:latin typeface="Arial Narrow"/>
                          <a:ea typeface="Times New Roman"/>
                          <a:cs typeface="Times New Roman"/>
                        </a:rPr>
                        <a:t>Подходы к оцениванию в условиях ФГОС</a:t>
                      </a:r>
                      <a:endParaRPr lang="ru-RU" sz="2000" dirty="0">
                        <a:latin typeface="Times New Roman"/>
                        <a:ea typeface="Times New Roman"/>
                        <a:cs typeface="Times New Roman"/>
                      </a:endParaRPr>
                    </a:p>
                  </a:txBody>
                  <a:tcPr marL="32560" marR="32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772">
                <a:tc>
                  <a:txBody>
                    <a:bodyPr/>
                    <a:lstStyle/>
                    <a:p>
                      <a:pPr algn="l">
                        <a:lnSpc>
                          <a:spcPct val="100000"/>
                        </a:lnSpc>
                        <a:spcAft>
                          <a:spcPts val="0"/>
                        </a:spcAft>
                      </a:pPr>
                      <a:r>
                        <a:rPr lang="ru-RU" sz="2000" b="0" i="0" u="none" strike="noStrike" spc="0" dirty="0">
                          <a:solidFill>
                            <a:srgbClr val="000000"/>
                          </a:solidFill>
                          <a:latin typeface="Arial Narrow"/>
                          <a:ea typeface="Times New Roman"/>
                          <a:cs typeface="Times New Roman"/>
                        </a:rPr>
                        <a:t>Предмет оценивания</a:t>
                      </a:r>
                      <a:endParaRPr lang="ru-RU" sz="2000" dirty="0">
                        <a:latin typeface="Times New Roman"/>
                        <a:ea typeface="Times New Roman"/>
                        <a:cs typeface="Times New Roman"/>
                      </a:endParaRPr>
                    </a:p>
                  </a:txBody>
                  <a:tcPr marL="32560" marR="32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ru-RU" sz="2000" b="0" i="0" u="none" strike="noStrike" spc="0" dirty="0">
                          <a:solidFill>
                            <a:srgbClr val="000000"/>
                          </a:solidFill>
                          <a:latin typeface="Arial Narrow"/>
                          <a:ea typeface="Times New Roman"/>
                          <a:cs typeface="Times New Roman"/>
                        </a:rPr>
                        <a:t>Предметные результаты, ЗУН</a:t>
                      </a:r>
                      <a:endParaRPr lang="ru-RU" sz="2000" dirty="0">
                        <a:latin typeface="Times New Roman"/>
                        <a:ea typeface="Times New Roman"/>
                        <a:cs typeface="Times New Roman"/>
                      </a:endParaRPr>
                    </a:p>
                  </a:txBody>
                  <a:tcPr marL="32560" marR="32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ru-RU" sz="2000" b="0" i="0" u="none" strike="noStrike" spc="0" dirty="0">
                          <a:solidFill>
                            <a:srgbClr val="000000"/>
                          </a:solidFill>
                          <a:latin typeface="Arial Narrow"/>
                          <a:ea typeface="Times New Roman"/>
                          <a:cs typeface="Times New Roman"/>
                        </a:rPr>
                        <a:t>Предметные и </a:t>
                      </a:r>
                      <a:r>
                        <a:rPr lang="ru-RU" sz="2000" b="0" i="0" u="none" strike="noStrike" spc="0" dirty="0" err="1">
                          <a:solidFill>
                            <a:srgbClr val="000000"/>
                          </a:solidFill>
                          <a:latin typeface="Arial Narrow"/>
                          <a:ea typeface="Times New Roman"/>
                          <a:cs typeface="Times New Roman"/>
                        </a:rPr>
                        <a:t>метапредметные</a:t>
                      </a:r>
                      <a:r>
                        <a:rPr lang="ru-RU" sz="2000" b="0" i="0" u="none" strike="noStrike" spc="0" dirty="0">
                          <a:solidFill>
                            <a:srgbClr val="000000"/>
                          </a:solidFill>
                          <a:latin typeface="Arial Narrow"/>
                          <a:ea typeface="Times New Roman"/>
                          <a:cs typeface="Times New Roman"/>
                        </a:rPr>
                        <a:t> результаты</a:t>
                      </a:r>
                      <a:endParaRPr lang="ru-RU" sz="2000" dirty="0">
                        <a:latin typeface="Times New Roman"/>
                        <a:ea typeface="Times New Roman"/>
                        <a:cs typeface="Times New Roman"/>
                      </a:endParaRPr>
                    </a:p>
                  </a:txBody>
                  <a:tcPr marL="32560" marR="32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772">
                <a:tc>
                  <a:txBody>
                    <a:bodyPr/>
                    <a:lstStyle/>
                    <a:p>
                      <a:pPr algn="l">
                        <a:lnSpc>
                          <a:spcPct val="100000"/>
                        </a:lnSpc>
                        <a:spcAft>
                          <a:spcPts val="0"/>
                        </a:spcAft>
                      </a:pPr>
                      <a:r>
                        <a:rPr lang="ru-RU" sz="2000" b="0" i="0" u="none" strike="noStrike" spc="0" dirty="0">
                          <a:solidFill>
                            <a:srgbClr val="000000"/>
                          </a:solidFill>
                          <a:latin typeface="Arial Narrow"/>
                          <a:ea typeface="Times New Roman"/>
                          <a:cs typeface="Times New Roman"/>
                        </a:rPr>
                        <a:t>Время оценивания</a:t>
                      </a:r>
                      <a:endParaRPr lang="ru-RU" sz="2000" dirty="0">
                        <a:latin typeface="Times New Roman"/>
                        <a:ea typeface="Times New Roman"/>
                        <a:cs typeface="Times New Roman"/>
                      </a:endParaRPr>
                    </a:p>
                  </a:txBody>
                  <a:tcPr marL="32560" marR="32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ru-RU" sz="2000" b="0" i="0" u="none" strike="noStrike" spc="0" dirty="0">
                          <a:solidFill>
                            <a:srgbClr val="000000"/>
                          </a:solidFill>
                          <a:latin typeface="Arial Narrow"/>
                          <a:ea typeface="Times New Roman"/>
                          <a:cs typeface="Times New Roman"/>
                        </a:rPr>
                        <a:t>На уроке</a:t>
                      </a:r>
                      <a:endParaRPr lang="ru-RU" sz="2000" dirty="0">
                        <a:latin typeface="Times New Roman"/>
                        <a:ea typeface="Times New Roman"/>
                        <a:cs typeface="Times New Roman"/>
                      </a:endParaRPr>
                    </a:p>
                  </a:txBody>
                  <a:tcPr marL="32560" marR="32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ru-RU" sz="2000" b="0" i="0" u="none" strike="noStrike" spc="0" dirty="0">
                          <a:solidFill>
                            <a:srgbClr val="000000"/>
                          </a:solidFill>
                          <a:latin typeface="Arial Narrow"/>
                          <a:ea typeface="Times New Roman"/>
                          <a:cs typeface="Times New Roman"/>
                        </a:rPr>
                        <a:t>В урочной и внеурочной деятельности обучающегося</a:t>
                      </a:r>
                      <a:endParaRPr lang="ru-RU" sz="2000" dirty="0">
                        <a:latin typeface="Times New Roman"/>
                        <a:ea typeface="Times New Roman"/>
                        <a:cs typeface="Times New Roman"/>
                      </a:endParaRPr>
                    </a:p>
                  </a:txBody>
                  <a:tcPr marL="32560" marR="32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3858">
                <a:tc>
                  <a:txBody>
                    <a:bodyPr/>
                    <a:lstStyle/>
                    <a:p>
                      <a:pPr algn="l">
                        <a:lnSpc>
                          <a:spcPct val="100000"/>
                        </a:lnSpc>
                        <a:spcAft>
                          <a:spcPts val="0"/>
                        </a:spcAft>
                      </a:pPr>
                      <a:r>
                        <a:rPr lang="ru-RU" sz="2000" b="0" i="0" u="none" strike="noStrike" spc="0" dirty="0">
                          <a:solidFill>
                            <a:srgbClr val="000000"/>
                          </a:solidFill>
                          <a:latin typeface="Arial Narrow"/>
                          <a:ea typeface="Times New Roman"/>
                          <a:cs typeface="Times New Roman"/>
                        </a:rPr>
                        <a:t>Цель оценивания</a:t>
                      </a:r>
                      <a:endParaRPr lang="ru-RU" sz="2000" dirty="0">
                        <a:latin typeface="Times New Roman"/>
                        <a:ea typeface="Times New Roman"/>
                        <a:cs typeface="Times New Roman"/>
                      </a:endParaRPr>
                    </a:p>
                  </a:txBody>
                  <a:tcPr marL="32560" marR="32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ru-RU" sz="2000" b="0" i="0" u="none" strike="noStrike" spc="0" dirty="0">
                          <a:solidFill>
                            <a:srgbClr val="000000"/>
                          </a:solidFill>
                          <a:latin typeface="Arial Narrow"/>
                          <a:ea typeface="Times New Roman"/>
                          <a:cs typeface="Times New Roman"/>
                        </a:rPr>
                        <a:t>Сравнение уровня </a:t>
                      </a:r>
                      <a:r>
                        <a:rPr lang="ru-RU" sz="2000" b="0" i="0" u="none" strike="noStrike" spc="0" dirty="0" err="1">
                          <a:solidFill>
                            <a:srgbClr val="000000"/>
                          </a:solidFill>
                          <a:latin typeface="Arial Narrow"/>
                          <a:ea typeface="Times New Roman"/>
                          <a:cs typeface="Times New Roman"/>
                        </a:rPr>
                        <a:t>обученности</a:t>
                      </a:r>
                      <a:r>
                        <a:rPr lang="ru-RU" sz="2000" b="0" i="0" u="none" strike="noStrike" spc="0" dirty="0">
                          <a:solidFill>
                            <a:srgbClr val="000000"/>
                          </a:solidFill>
                          <a:latin typeface="Arial Narrow"/>
                          <a:ea typeface="Times New Roman"/>
                          <a:cs typeface="Times New Roman"/>
                        </a:rPr>
                        <a:t> обучающегося с требованиями обязательного минимума содержания; для проверки качества работы учителя</a:t>
                      </a:r>
                      <a:endParaRPr lang="ru-RU" sz="2000" dirty="0">
                        <a:latin typeface="Times New Roman"/>
                        <a:ea typeface="Times New Roman"/>
                        <a:cs typeface="Times New Roman"/>
                      </a:endParaRPr>
                    </a:p>
                  </a:txBody>
                  <a:tcPr marL="32560" marR="32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ru-RU" sz="2000" b="0" i="0" u="none" strike="noStrike" spc="0" dirty="0">
                          <a:solidFill>
                            <a:srgbClr val="000000"/>
                          </a:solidFill>
                          <a:latin typeface="Arial Narrow"/>
                          <a:ea typeface="Times New Roman"/>
                          <a:cs typeface="Times New Roman"/>
                        </a:rPr>
                        <a:t>Оценивание прогресса каждого обучающегося, корректировка процесса обучения; поиск путей улучшения качества знаний (формирующее оценивание); сравнение уровня </a:t>
                      </a:r>
                      <a:r>
                        <a:rPr lang="ru-RU" sz="2000" b="0" i="0" u="none" strike="noStrike" spc="0" dirty="0" err="1">
                          <a:solidFill>
                            <a:srgbClr val="000000"/>
                          </a:solidFill>
                          <a:latin typeface="Arial Narrow"/>
                          <a:ea typeface="Times New Roman"/>
                          <a:cs typeface="Times New Roman"/>
                        </a:rPr>
                        <a:t>обученности</a:t>
                      </a:r>
                      <a:r>
                        <a:rPr lang="ru-RU" sz="2000" b="0" i="0" u="none" strike="noStrike" spc="0" dirty="0">
                          <a:solidFill>
                            <a:srgbClr val="000000"/>
                          </a:solidFill>
                          <a:latin typeface="Arial Narrow"/>
                          <a:ea typeface="Times New Roman"/>
                          <a:cs typeface="Times New Roman"/>
                        </a:rPr>
                        <a:t> обучающегося с требованиями стандарта; проверка качества преподавания учителя (</a:t>
                      </a:r>
                      <a:r>
                        <a:rPr lang="ru-RU" sz="2000" b="0" i="0" u="none" strike="noStrike" spc="0" dirty="0" err="1">
                          <a:solidFill>
                            <a:srgbClr val="000000"/>
                          </a:solidFill>
                          <a:latin typeface="Arial Narrow"/>
                          <a:ea typeface="Times New Roman"/>
                          <a:cs typeface="Times New Roman"/>
                        </a:rPr>
                        <a:t>суммативное</a:t>
                      </a:r>
                      <a:r>
                        <a:rPr lang="ru-RU" sz="2000" b="0" i="0" u="none" strike="noStrike" spc="0" dirty="0">
                          <a:solidFill>
                            <a:srgbClr val="000000"/>
                          </a:solidFill>
                          <a:latin typeface="Arial Narrow"/>
                          <a:ea typeface="Times New Roman"/>
                          <a:cs typeface="Times New Roman"/>
                        </a:rPr>
                        <a:t> оценивание)</a:t>
                      </a:r>
                      <a:endParaRPr lang="ru-RU" sz="2000" dirty="0">
                        <a:latin typeface="Times New Roman"/>
                        <a:ea typeface="Times New Roman"/>
                        <a:cs typeface="Times New Roman"/>
                      </a:endParaRPr>
                    </a:p>
                  </a:txBody>
                  <a:tcPr marL="32560" marR="32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14282" y="214290"/>
          <a:ext cx="8786874" cy="5120640"/>
        </p:xfrm>
        <a:graphic>
          <a:graphicData uri="http://schemas.openxmlformats.org/drawingml/2006/table">
            <a:tbl>
              <a:tblPr/>
              <a:tblGrid>
                <a:gridCol w="1571636"/>
                <a:gridCol w="2357454"/>
                <a:gridCol w="4857784"/>
              </a:tblGrid>
              <a:tr h="78386">
                <a:tc gridSpan="3">
                  <a:txBody>
                    <a:bodyPr/>
                    <a:lstStyle/>
                    <a:p>
                      <a:pPr marL="0" algn="ctr">
                        <a:lnSpc>
                          <a:spcPct val="100000"/>
                        </a:lnSpc>
                        <a:spcBef>
                          <a:spcPts val="0"/>
                        </a:spcBef>
                        <a:spcAft>
                          <a:spcPts val="0"/>
                        </a:spcAft>
                      </a:pPr>
                      <a:r>
                        <a:rPr lang="ru-RU" sz="2800" b="0" dirty="0" smtClean="0">
                          <a:solidFill>
                            <a:srgbClr val="FF0000"/>
                          </a:solidFill>
                          <a:latin typeface="Arial Narrow"/>
                          <a:ea typeface="Times New Roman"/>
                          <a:cs typeface="Times New Roman"/>
                        </a:rPr>
                        <a:t>СРАВНИТЕЛЬНЫЙ АНАЛИЗ </a:t>
                      </a:r>
                    </a:p>
                    <a:p>
                      <a:pPr marL="0" algn="ctr">
                        <a:lnSpc>
                          <a:spcPct val="100000"/>
                        </a:lnSpc>
                        <a:spcBef>
                          <a:spcPts val="0"/>
                        </a:spcBef>
                        <a:spcAft>
                          <a:spcPts val="0"/>
                        </a:spcAft>
                      </a:pPr>
                      <a:r>
                        <a:rPr lang="ru-RU" sz="2800" b="0" dirty="0" smtClean="0">
                          <a:solidFill>
                            <a:srgbClr val="FF0000"/>
                          </a:solidFill>
                          <a:latin typeface="Arial Narrow"/>
                          <a:ea typeface="Times New Roman"/>
                          <a:cs typeface="Times New Roman"/>
                        </a:rPr>
                        <a:t>ПОДХОДОВ К СИСТЕМЕ ОЦЕНИВАНИЯ</a:t>
                      </a:r>
                      <a:endParaRPr lang="ru-RU" sz="2800" b="1" dirty="0">
                        <a:solidFill>
                          <a:srgbClr val="FF0000"/>
                        </a:solidFill>
                        <a:latin typeface="Times New Roman"/>
                        <a:ea typeface="Times New Roman"/>
                        <a:cs typeface="Times New Roman"/>
                      </a:endParaRPr>
                    </a:p>
                  </a:txBody>
                  <a:tcPr marL="32560" marR="32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144712">
                <a:tc>
                  <a:txBody>
                    <a:bodyPr/>
                    <a:lstStyle/>
                    <a:p>
                      <a:pPr marL="101600" algn="l">
                        <a:lnSpc>
                          <a:spcPct val="100000"/>
                        </a:lnSpc>
                        <a:spcAft>
                          <a:spcPts val="0"/>
                        </a:spcAft>
                      </a:pPr>
                      <a:r>
                        <a:rPr lang="ru-RU" sz="2000" b="0" i="0" u="none" strike="noStrike" spc="0" dirty="0">
                          <a:solidFill>
                            <a:srgbClr val="000000"/>
                          </a:solidFill>
                          <a:latin typeface="Arial Narrow"/>
                          <a:ea typeface="Times New Roman"/>
                          <a:cs typeface="Times New Roman"/>
                        </a:rPr>
                        <a:t>Показатель</a:t>
                      </a:r>
                      <a:endParaRPr lang="ru-RU" sz="2000" dirty="0">
                        <a:latin typeface="Times New Roman"/>
                        <a:ea typeface="Times New Roman"/>
                        <a:cs typeface="Times New Roman"/>
                      </a:endParaRPr>
                    </a:p>
                  </a:txBody>
                  <a:tcPr marL="32560" marR="32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2000" b="0" i="0" u="none" strike="noStrike" spc="0" dirty="0">
                          <a:solidFill>
                            <a:srgbClr val="000000"/>
                          </a:solidFill>
                          <a:latin typeface="Arial Narrow"/>
                          <a:ea typeface="Times New Roman"/>
                          <a:cs typeface="Times New Roman"/>
                        </a:rPr>
                        <a:t>Традиционные подходы к оцениванию</a:t>
                      </a:r>
                      <a:endParaRPr lang="ru-RU" sz="2000" dirty="0">
                        <a:latin typeface="Times New Roman"/>
                        <a:ea typeface="Times New Roman"/>
                        <a:cs typeface="Times New Roman"/>
                      </a:endParaRPr>
                    </a:p>
                  </a:txBody>
                  <a:tcPr marL="32560" marR="325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2000" b="0" i="0" u="none" strike="noStrike" spc="0">
                          <a:solidFill>
                            <a:srgbClr val="000000"/>
                          </a:solidFill>
                          <a:latin typeface="Arial Narrow"/>
                          <a:ea typeface="Times New Roman"/>
                          <a:cs typeface="Times New Roman"/>
                        </a:rPr>
                        <a:t>Подходы к оцениванию в условиях ФГОС</a:t>
                      </a:r>
                      <a:endParaRPr lang="ru-RU" sz="2000">
                        <a:latin typeface="Times New Roman"/>
                        <a:ea typeface="Times New Roman"/>
                        <a:cs typeface="Times New Roman"/>
                      </a:endParaRPr>
                    </a:p>
                  </a:txBody>
                  <a:tcPr marL="32560" marR="32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7086">
                <a:tc>
                  <a:txBody>
                    <a:bodyPr/>
                    <a:lstStyle/>
                    <a:p>
                      <a:pPr algn="l">
                        <a:lnSpc>
                          <a:spcPct val="100000"/>
                        </a:lnSpc>
                        <a:spcAft>
                          <a:spcPts val="0"/>
                        </a:spcAft>
                      </a:pPr>
                      <a:r>
                        <a:rPr lang="ru-RU" sz="2000" b="0" i="0" u="none" strike="noStrike" spc="0" dirty="0">
                          <a:solidFill>
                            <a:srgbClr val="000000"/>
                          </a:solidFill>
                          <a:latin typeface="Arial Narrow"/>
                          <a:ea typeface="Times New Roman"/>
                          <a:cs typeface="Times New Roman"/>
                        </a:rPr>
                        <a:t>Анализ результатов оценивания</a:t>
                      </a:r>
                      <a:endParaRPr lang="ru-RU" sz="2000" dirty="0">
                        <a:latin typeface="Times New Roman"/>
                        <a:ea typeface="Times New Roman"/>
                        <a:cs typeface="Times New Roman"/>
                      </a:endParaRPr>
                    </a:p>
                  </a:txBody>
                  <a:tcPr marL="32560" marR="32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ru-RU" sz="2000" b="0" i="0" u="none" strike="noStrike" spc="0" dirty="0">
                          <a:solidFill>
                            <a:srgbClr val="000000"/>
                          </a:solidFill>
                          <a:latin typeface="Arial Narrow"/>
                          <a:ea typeface="Times New Roman"/>
                          <a:cs typeface="Times New Roman"/>
                        </a:rPr>
                        <a:t>Сравнение результатов с обязательным минимумом содержания</a:t>
                      </a:r>
                      <a:endParaRPr lang="ru-RU" sz="2000" dirty="0">
                        <a:latin typeface="Times New Roman"/>
                        <a:ea typeface="Times New Roman"/>
                        <a:cs typeface="Times New Roman"/>
                      </a:endParaRPr>
                    </a:p>
                  </a:txBody>
                  <a:tcPr marL="32560" marR="32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ru-RU" sz="2000" b="0" i="0" u="none" strike="noStrike" spc="0" dirty="0">
                          <a:solidFill>
                            <a:srgbClr val="000000"/>
                          </a:solidFill>
                          <a:latin typeface="Arial Narrow"/>
                          <a:ea typeface="Times New Roman"/>
                          <a:cs typeface="Times New Roman"/>
                        </a:rPr>
                        <a:t>Анализ результатов в динамике; сравнение результатов обучающегося с ранее полученным результатом (формирующее оценивание); сравнение результатов обучающегося со стандартами (</a:t>
                      </a:r>
                      <a:r>
                        <a:rPr lang="ru-RU" sz="2000" b="0" i="0" u="none" strike="noStrike" spc="0" dirty="0" err="1">
                          <a:solidFill>
                            <a:srgbClr val="000000"/>
                          </a:solidFill>
                          <a:latin typeface="Arial Narrow"/>
                          <a:ea typeface="Times New Roman"/>
                          <a:cs typeface="Times New Roman"/>
                        </a:rPr>
                        <a:t>суммативное</a:t>
                      </a:r>
                      <a:r>
                        <a:rPr lang="ru-RU" sz="2000" b="0" i="0" u="none" strike="noStrike" spc="0" dirty="0">
                          <a:solidFill>
                            <a:srgbClr val="000000"/>
                          </a:solidFill>
                          <a:latin typeface="Arial Narrow"/>
                          <a:ea typeface="Times New Roman"/>
                          <a:cs typeface="Times New Roman"/>
                        </a:rPr>
                        <a:t> оценивание)</a:t>
                      </a:r>
                      <a:endParaRPr lang="ru-RU" sz="2000" dirty="0">
                        <a:latin typeface="Times New Roman"/>
                        <a:ea typeface="Times New Roman"/>
                        <a:cs typeface="Times New Roman"/>
                      </a:endParaRPr>
                    </a:p>
                  </a:txBody>
                  <a:tcPr marL="32560" marR="32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772">
                <a:tc>
                  <a:txBody>
                    <a:bodyPr/>
                    <a:lstStyle/>
                    <a:p>
                      <a:pPr algn="l">
                        <a:lnSpc>
                          <a:spcPct val="100000"/>
                        </a:lnSpc>
                        <a:spcAft>
                          <a:spcPts val="0"/>
                        </a:spcAft>
                      </a:pPr>
                      <a:r>
                        <a:rPr lang="ru-RU" sz="2000" b="0" i="0" u="none" strike="noStrike" spc="0">
                          <a:solidFill>
                            <a:srgbClr val="000000"/>
                          </a:solidFill>
                          <a:latin typeface="Arial Narrow"/>
                          <a:ea typeface="Times New Roman"/>
                          <a:cs typeface="Times New Roman"/>
                        </a:rPr>
                        <a:t>Шкала оценивания</a:t>
                      </a:r>
                      <a:endParaRPr lang="ru-RU" sz="2000">
                        <a:latin typeface="Times New Roman"/>
                        <a:ea typeface="Times New Roman"/>
                        <a:cs typeface="Times New Roman"/>
                      </a:endParaRPr>
                    </a:p>
                  </a:txBody>
                  <a:tcPr marL="32560" marR="32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ru-RU" sz="2000" b="0" i="0" u="none" strike="noStrike" spc="0" dirty="0">
                          <a:solidFill>
                            <a:srgbClr val="000000"/>
                          </a:solidFill>
                          <a:latin typeface="Arial Narrow"/>
                          <a:ea typeface="Times New Roman"/>
                          <a:cs typeface="Times New Roman"/>
                        </a:rPr>
                        <a:t>Пятибалльная</a:t>
                      </a:r>
                      <a:endParaRPr lang="ru-RU" sz="2000" dirty="0">
                        <a:latin typeface="Times New Roman"/>
                        <a:ea typeface="Times New Roman"/>
                        <a:cs typeface="Times New Roman"/>
                      </a:endParaRPr>
                    </a:p>
                  </a:txBody>
                  <a:tcPr marL="32560" marR="32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ru-RU" sz="2000" b="0" i="0" u="none" strike="noStrike" spc="0" dirty="0">
                          <a:solidFill>
                            <a:srgbClr val="000000"/>
                          </a:solidFill>
                          <a:latin typeface="Arial Narrow"/>
                          <a:ea typeface="Times New Roman"/>
                          <a:cs typeface="Times New Roman"/>
                        </a:rPr>
                        <a:t>Разрабатывается образовательной организацией</a:t>
                      </a:r>
                      <a:endParaRPr lang="ru-RU" sz="2000" dirty="0">
                        <a:latin typeface="Times New Roman"/>
                        <a:ea typeface="Times New Roman"/>
                        <a:cs typeface="Times New Roman"/>
                      </a:endParaRPr>
                    </a:p>
                  </a:txBody>
                  <a:tcPr marL="32560" marR="32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772">
                <a:tc>
                  <a:txBody>
                    <a:bodyPr/>
                    <a:lstStyle/>
                    <a:p>
                      <a:pPr algn="l">
                        <a:lnSpc>
                          <a:spcPct val="100000"/>
                        </a:lnSpc>
                        <a:spcAft>
                          <a:spcPts val="0"/>
                        </a:spcAft>
                      </a:pPr>
                      <a:r>
                        <a:rPr lang="ru-RU" sz="2000">
                          <a:latin typeface="Arial Narrow"/>
                          <a:ea typeface="Times New Roman"/>
                          <a:cs typeface="Times New Roman"/>
                        </a:rPr>
                        <a:t>Критерии оценивания</a:t>
                      </a:r>
                      <a:endParaRPr lang="ru-RU" sz="2000">
                        <a:latin typeface="Times New Roman"/>
                        <a:ea typeface="Times New Roman"/>
                        <a:cs typeface="Times New Roman"/>
                      </a:endParaRPr>
                    </a:p>
                  </a:txBody>
                  <a:tcPr marL="32560" marR="32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ru-RU" sz="2000" dirty="0">
                          <a:latin typeface="Arial Narrow"/>
                          <a:ea typeface="Times New Roman"/>
                          <a:cs typeface="Times New Roman"/>
                        </a:rPr>
                        <a:t>Единые</a:t>
                      </a:r>
                      <a:endParaRPr lang="ru-RU" sz="2000" dirty="0">
                        <a:latin typeface="Times New Roman"/>
                        <a:ea typeface="Times New Roman"/>
                        <a:cs typeface="Times New Roman"/>
                      </a:endParaRPr>
                    </a:p>
                  </a:txBody>
                  <a:tcPr marL="32560" marR="32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ru-RU" sz="2000" dirty="0">
                          <a:latin typeface="Arial Narrow"/>
                          <a:ea typeface="Times New Roman"/>
                          <a:cs typeface="Times New Roman"/>
                        </a:rPr>
                        <a:t>Разрабатывается образовательной организацией</a:t>
                      </a:r>
                      <a:endParaRPr lang="ru-RU" sz="2000" dirty="0">
                        <a:latin typeface="Times New Roman"/>
                        <a:ea typeface="Times New Roman"/>
                        <a:cs typeface="Times New Roman"/>
                      </a:endParaRPr>
                    </a:p>
                  </a:txBody>
                  <a:tcPr marL="32560" marR="32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929">
                <a:tc>
                  <a:txBody>
                    <a:bodyPr/>
                    <a:lstStyle/>
                    <a:p>
                      <a:pPr algn="l">
                        <a:lnSpc>
                          <a:spcPct val="100000"/>
                        </a:lnSpc>
                        <a:spcAft>
                          <a:spcPts val="0"/>
                        </a:spcAft>
                      </a:pPr>
                      <a:r>
                        <a:rPr lang="ru-RU" sz="2000">
                          <a:latin typeface="Arial Narrow"/>
                          <a:ea typeface="Times New Roman"/>
                          <a:cs typeface="Times New Roman"/>
                        </a:rPr>
                        <a:t>Периодичность оценивания</a:t>
                      </a:r>
                      <a:endParaRPr lang="ru-RU" sz="2000">
                        <a:latin typeface="Times New Roman"/>
                        <a:ea typeface="Times New Roman"/>
                        <a:cs typeface="Times New Roman"/>
                      </a:endParaRPr>
                    </a:p>
                  </a:txBody>
                  <a:tcPr marL="32560" marR="32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ru-RU" sz="2000">
                          <a:latin typeface="Arial Narrow"/>
                          <a:ea typeface="Times New Roman"/>
                          <a:cs typeface="Times New Roman"/>
                        </a:rPr>
                        <a:t>Согласно нормативным документам</a:t>
                      </a:r>
                      <a:endParaRPr lang="ru-RU" sz="2000">
                        <a:latin typeface="Times New Roman"/>
                        <a:ea typeface="Times New Roman"/>
                        <a:cs typeface="Times New Roman"/>
                      </a:endParaRPr>
                    </a:p>
                  </a:txBody>
                  <a:tcPr marL="32560" marR="32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ru-RU" sz="2000" dirty="0">
                          <a:latin typeface="Arial Narrow"/>
                          <a:ea typeface="Times New Roman"/>
                          <a:cs typeface="Times New Roman"/>
                        </a:rPr>
                        <a:t>Определяется учителем (формирующее оценивание) согласно нормативным документам (</a:t>
                      </a:r>
                      <a:r>
                        <a:rPr lang="ru-RU" sz="2000" dirty="0" err="1">
                          <a:latin typeface="Arial Narrow"/>
                          <a:ea typeface="Times New Roman"/>
                          <a:cs typeface="Times New Roman"/>
                        </a:rPr>
                        <a:t>суммативное</a:t>
                      </a:r>
                      <a:r>
                        <a:rPr lang="ru-RU" sz="2000" dirty="0">
                          <a:latin typeface="Arial Narrow"/>
                          <a:ea typeface="Times New Roman"/>
                          <a:cs typeface="Times New Roman"/>
                        </a:rPr>
                        <a:t> оценивание)</a:t>
                      </a:r>
                      <a:endParaRPr lang="ru-RU" sz="2000" dirty="0">
                        <a:latin typeface="Times New Roman"/>
                        <a:ea typeface="Times New Roman"/>
                        <a:cs typeface="Times New Roman"/>
                      </a:endParaRPr>
                    </a:p>
                  </a:txBody>
                  <a:tcPr marL="32560" marR="32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14282" y="214290"/>
          <a:ext cx="8786874" cy="5425440"/>
        </p:xfrm>
        <a:graphic>
          <a:graphicData uri="http://schemas.openxmlformats.org/drawingml/2006/table">
            <a:tbl>
              <a:tblPr/>
              <a:tblGrid>
                <a:gridCol w="1500198"/>
                <a:gridCol w="2428892"/>
                <a:gridCol w="4857784"/>
              </a:tblGrid>
              <a:tr h="78386">
                <a:tc gridSpan="3">
                  <a:txBody>
                    <a:bodyPr/>
                    <a:lstStyle/>
                    <a:p>
                      <a:pPr marL="0" algn="ctr">
                        <a:lnSpc>
                          <a:spcPct val="100000"/>
                        </a:lnSpc>
                        <a:spcBef>
                          <a:spcPts val="0"/>
                        </a:spcBef>
                        <a:spcAft>
                          <a:spcPts val="0"/>
                        </a:spcAft>
                      </a:pPr>
                      <a:r>
                        <a:rPr lang="ru-RU" sz="2800" b="0" dirty="0" smtClean="0">
                          <a:solidFill>
                            <a:srgbClr val="FF0000"/>
                          </a:solidFill>
                          <a:latin typeface="Arial Narrow"/>
                          <a:ea typeface="Times New Roman"/>
                          <a:cs typeface="Times New Roman"/>
                        </a:rPr>
                        <a:t>СРАВНИТЕЛЬНЫЙ АНАЛИЗ </a:t>
                      </a:r>
                    </a:p>
                    <a:p>
                      <a:pPr marL="0" algn="ctr">
                        <a:lnSpc>
                          <a:spcPct val="100000"/>
                        </a:lnSpc>
                        <a:spcBef>
                          <a:spcPts val="0"/>
                        </a:spcBef>
                        <a:spcAft>
                          <a:spcPts val="0"/>
                        </a:spcAft>
                      </a:pPr>
                      <a:r>
                        <a:rPr lang="ru-RU" sz="2800" b="0" dirty="0" smtClean="0">
                          <a:solidFill>
                            <a:srgbClr val="FF0000"/>
                          </a:solidFill>
                          <a:latin typeface="Arial Narrow"/>
                          <a:ea typeface="Times New Roman"/>
                          <a:cs typeface="Times New Roman"/>
                        </a:rPr>
                        <a:t>ПОДХОДОВ К СИСТЕМЕ ОЦЕНИВАНИЯ</a:t>
                      </a:r>
                      <a:endParaRPr lang="ru-RU" sz="2800" b="1" dirty="0">
                        <a:solidFill>
                          <a:srgbClr val="FF0000"/>
                        </a:solidFill>
                        <a:latin typeface="Times New Roman"/>
                        <a:ea typeface="Times New Roman"/>
                        <a:cs typeface="Times New Roman"/>
                      </a:endParaRPr>
                    </a:p>
                  </a:txBody>
                  <a:tcPr marL="32560" marR="32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144712">
                <a:tc>
                  <a:txBody>
                    <a:bodyPr/>
                    <a:lstStyle/>
                    <a:p>
                      <a:pPr marL="101600" algn="l">
                        <a:lnSpc>
                          <a:spcPct val="100000"/>
                        </a:lnSpc>
                        <a:spcAft>
                          <a:spcPts val="0"/>
                        </a:spcAft>
                      </a:pPr>
                      <a:r>
                        <a:rPr lang="ru-RU" sz="2000" b="0" i="0" u="none" strike="noStrike" spc="0" dirty="0">
                          <a:solidFill>
                            <a:srgbClr val="000000"/>
                          </a:solidFill>
                          <a:latin typeface="Arial Narrow"/>
                          <a:ea typeface="Times New Roman"/>
                          <a:cs typeface="Times New Roman"/>
                        </a:rPr>
                        <a:t>Показатель</a:t>
                      </a:r>
                      <a:endParaRPr lang="ru-RU" sz="2000" dirty="0">
                        <a:latin typeface="Times New Roman"/>
                        <a:ea typeface="Times New Roman"/>
                        <a:cs typeface="Times New Roman"/>
                      </a:endParaRPr>
                    </a:p>
                  </a:txBody>
                  <a:tcPr marL="32560" marR="32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2000" b="0" i="0" u="none" strike="noStrike" spc="0" dirty="0">
                          <a:solidFill>
                            <a:srgbClr val="000000"/>
                          </a:solidFill>
                          <a:latin typeface="Arial Narrow"/>
                          <a:ea typeface="Times New Roman"/>
                          <a:cs typeface="Times New Roman"/>
                        </a:rPr>
                        <a:t>Традиционные подходы к оцениванию</a:t>
                      </a:r>
                      <a:endParaRPr lang="ru-RU" sz="2000" dirty="0">
                        <a:latin typeface="Times New Roman"/>
                        <a:ea typeface="Times New Roman"/>
                        <a:cs typeface="Times New Roman"/>
                      </a:endParaRPr>
                    </a:p>
                  </a:txBody>
                  <a:tcPr marL="32560" marR="325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2000" b="0" i="0" u="none" strike="noStrike" spc="0">
                          <a:solidFill>
                            <a:srgbClr val="000000"/>
                          </a:solidFill>
                          <a:latin typeface="Arial Narrow"/>
                          <a:ea typeface="Times New Roman"/>
                          <a:cs typeface="Times New Roman"/>
                        </a:rPr>
                        <a:t>Подходы к оцениванию в условиях ФГОС</a:t>
                      </a:r>
                      <a:endParaRPr lang="ru-RU" sz="2000">
                        <a:latin typeface="Times New Roman"/>
                        <a:ea typeface="Times New Roman"/>
                        <a:cs typeface="Times New Roman"/>
                      </a:endParaRPr>
                    </a:p>
                  </a:txBody>
                  <a:tcPr marL="32560" marR="32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3858">
                <a:tc>
                  <a:txBody>
                    <a:bodyPr/>
                    <a:lstStyle/>
                    <a:p>
                      <a:pPr algn="l">
                        <a:lnSpc>
                          <a:spcPct val="100000"/>
                        </a:lnSpc>
                        <a:spcAft>
                          <a:spcPts val="0"/>
                        </a:spcAft>
                      </a:pPr>
                      <a:r>
                        <a:rPr lang="ru-RU" sz="2000" dirty="0">
                          <a:latin typeface="Arial Narrow"/>
                          <a:ea typeface="Times New Roman"/>
                          <a:cs typeface="Times New Roman"/>
                        </a:rPr>
                        <a:t>Участники оценивания</a:t>
                      </a:r>
                      <a:endParaRPr lang="ru-RU" sz="2000" dirty="0">
                        <a:latin typeface="Times New Roman"/>
                        <a:ea typeface="Times New Roman"/>
                        <a:cs typeface="Times New Roman"/>
                      </a:endParaRPr>
                    </a:p>
                  </a:txBody>
                  <a:tcPr marL="32560" marR="32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ru-RU" sz="2000">
                          <a:latin typeface="Arial Narrow"/>
                          <a:ea typeface="Times New Roman"/>
                          <a:cs typeface="Times New Roman"/>
                        </a:rPr>
                        <a:t>Учителя; администрация; внешние проверяющие организации</a:t>
                      </a:r>
                      <a:endParaRPr lang="ru-RU" sz="2000">
                        <a:latin typeface="Times New Roman"/>
                        <a:ea typeface="Times New Roman"/>
                        <a:cs typeface="Times New Roman"/>
                      </a:endParaRPr>
                    </a:p>
                  </a:txBody>
                  <a:tcPr marL="32560" marR="32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ru-RU" sz="2000" dirty="0">
                          <a:latin typeface="Arial Narrow"/>
                          <a:ea typeface="Times New Roman"/>
                          <a:cs typeface="Times New Roman"/>
                        </a:rPr>
                        <a:t>Учителя; обучающиеся (самооценка, </a:t>
                      </a:r>
                      <a:r>
                        <a:rPr lang="ru-RU" sz="2000" dirty="0" err="1">
                          <a:latin typeface="Arial Narrow"/>
                          <a:ea typeface="Times New Roman"/>
                          <a:cs typeface="Times New Roman"/>
                        </a:rPr>
                        <a:t>взаимооценка</a:t>
                      </a:r>
                      <a:r>
                        <a:rPr lang="ru-RU" sz="2000" dirty="0">
                          <a:latin typeface="Arial Narrow"/>
                          <a:ea typeface="Times New Roman"/>
                          <a:cs typeface="Times New Roman"/>
                        </a:rPr>
                        <a:t>); классные руководители; служба сопровождения (психолог, социальный педагог, логопед); органы </a:t>
                      </a:r>
                      <a:r>
                        <a:rPr lang="ru-RU" sz="2000" dirty="0" err="1">
                          <a:latin typeface="Arial Narrow"/>
                          <a:ea typeface="Times New Roman"/>
                          <a:cs typeface="Times New Roman"/>
                        </a:rPr>
                        <a:t>соуправления</a:t>
                      </a:r>
                      <a:r>
                        <a:rPr lang="ru-RU" sz="2000" dirty="0">
                          <a:latin typeface="Arial Narrow"/>
                          <a:ea typeface="Times New Roman"/>
                          <a:cs typeface="Times New Roman"/>
                        </a:rPr>
                        <a:t> (совет школы); социальные партнёры; администрация образовательной организации; внешние проверяющие организации</a:t>
                      </a:r>
                      <a:endParaRPr lang="ru-RU" sz="2000" dirty="0">
                        <a:latin typeface="Times New Roman"/>
                        <a:ea typeface="Times New Roman"/>
                        <a:cs typeface="Times New Roman"/>
                      </a:endParaRPr>
                    </a:p>
                  </a:txBody>
                  <a:tcPr marL="32560" marR="32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7086">
                <a:tc>
                  <a:txBody>
                    <a:bodyPr/>
                    <a:lstStyle/>
                    <a:p>
                      <a:pPr algn="l">
                        <a:lnSpc>
                          <a:spcPct val="100000"/>
                        </a:lnSpc>
                        <a:spcAft>
                          <a:spcPts val="0"/>
                        </a:spcAft>
                      </a:pPr>
                      <a:r>
                        <a:rPr lang="ru-RU" sz="2000">
                          <a:latin typeface="Arial Narrow"/>
                          <a:ea typeface="Times New Roman"/>
                          <a:cs typeface="Times New Roman"/>
                        </a:rPr>
                        <a:t>Место фиксации результатов</a:t>
                      </a:r>
                      <a:endParaRPr lang="ru-RU" sz="2000">
                        <a:latin typeface="Times New Roman"/>
                        <a:ea typeface="Times New Roman"/>
                        <a:cs typeface="Times New Roman"/>
                      </a:endParaRPr>
                    </a:p>
                  </a:txBody>
                  <a:tcPr marL="32560" marR="32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ru-RU" sz="2000">
                          <a:latin typeface="Arial Narrow"/>
                          <a:ea typeface="Times New Roman"/>
                          <a:cs typeface="Times New Roman"/>
                        </a:rPr>
                        <a:t>Официальные документы: классный журнал (на бумажном носителе); дневник; электронный журнал; аттестат</a:t>
                      </a:r>
                      <a:endParaRPr lang="ru-RU" sz="2000">
                        <a:latin typeface="Times New Roman"/>
                        <a:ea typeface="Times New Roman"/>
                        <a:cs typeface="Times New Roman"/>
                      </a:endParaRPr>
                    </a:p>
                  </a:txBody>
                  <a:tcPr marL="32560" marR="32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ru-RU" sz="2000" dirty="0">
                          <a:latin typeface="Arial Narrow"/>
                          <a:ea typeface="Times New Roman"/>
                          <a:cs typeface="Times New Roman"/>
                        </a:rPr>
                        <a:t>Разрабатываются в образовательной организации: таблицы для фиксации результатов; тетради наблюдений за достижениями обучающихся; электронные порталы и т.д.; электронный дневник; электронный журнал; аттестат</a:t>
                      </a:r>
                      <a:endParaRPr lang="ru-RU" sz="2000" dirty="0">
                        <a:latin typeface="Times New Roman"/>
                        <a:ea typeface="Times New Roman"/>
                        <a:cs typeface="Times New Roman"/>
                      </a:endParaRPr>
                    </a:p>
                  </a:txBody>
                  <a:tcPr marL="32560" marR="325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357166"/>
            <a:ext cx="8358246" cy="3016210"/>
          </a:xfrm>
          <a:prstGeom prst="rect">
            <a:avLst/>
          </a:prstGeom>
          <a:noFill/>
        </p:spPr>
        <p:txBody>
          <a:bodyPr wrap="square" rtlCol="0">
            <a:spAutoFit/>
          </a:bodyPr>
          <a:lstStyle/>
          <a:p>
            <a:pPr algn="ctr"/>
            <a:r>
              <a:rPr lang="ru-RU" sz="2800" dirty="0" smtClean="0">
                <a:solidFill>
                  <a:srgbClr val="FF0000"/>
                </a:solidFill>
                <a:latin typeface="Arial Narrow" pitchFamily="34" charset="0"/>
              </a:rPr>
              <a:t>ФОРМИРУЮЩЕЕ ОЦЕНИВАНИЕ</a:t>
            </a:r>
          </a:p>
          <a:p>
            <a:pPr algn="ctr"/>
            <a:endParaRPr lang="ru-RU" dirty="0" smtClean="0">
              <a:solidFill>
                <a:srgbClr val="FF0000"/>
              </a:solidFill>
              <a:latin typeface="Arial Narrow" pitchFamily="34" charset="0"/>
            </a:endParaRPr>
          </a:p>
          <a:p>
            <a:r>
              <a:rPr lang="ru-RU" sz="2400" dirty="0" smtClean="0">
                <a:solidFill>
                  <a:srgbClr val="7030A0"/>
                </a:solidFill>
                <a:latin typeface="Arial Narrow" pitchFamily="34" charset="0"/>
              </a:rPr>
              <a:t>оценивание прогресса ученика </a:t>
            </a:r>
            <a:r>
              <a:rPr lang="ru-RU" sz="2400" dirty="0" smtClean="0">
                <a:latin typeface="Arial Narrow" pitchFamily="34" charset="0"/>
              </a:rPr>
              <a:t>в достижении образовательных результатов в процессе обучения, проводимое совместно учителем и учеником, с целью определения текущего состояния </a:t>
            </a:r>
            <a:r>
              <a:rPr lang="ru-RU" sz="2400" dirty="0" err="1" smtClean="0">
                <a:latin typeface="Arial Narrow" pitchFamily="34" charset="0"/>
              </a:rPr>
              <a:t>обученности</a:t>
            </a:r>
            <a:r>
              <a:rPr lang="ru-RU" sz="2400" dirty="0" smtClean="0">
                <a:latin typeface="Arial Narrow" pitchFamily="34" charset="0"/>
              </a:rPr>
              <a:t> школьника, путей его перспективного развития, мотивирования его на дальнейшее обучение, совместное планирование учителем и учеником новых образовательных целей и путей их достижения</a:t>
            </a:r>
            <a:endParaRPr lang="ru-RU" sz="2400" dirty="0">
              <a:solidFill>
                <a:srgbClr val="FF0000"/>
              </a:solidFill>
              <a:latin typeface="Arial Narrow" pitchFamily="34" charset="0"/>
            </a:endParaRPr>
          </a:p>
        </p:txBody>
      </p:sp>
      <p:pic>
        <p:nvPicPr>
          <p:cNvPr id="24578" name="Picture 2" descr="https://mynlp.ru/FOR_SITE/38step.jpg"/>
          <p:cNvPicPr>
            <a:picLocks noChangeAspect="1" noChangeArrowheads="1"/>
          </p:cNvPicPr>
          <p:nvPr/>
        </p:nvPicPr>
        <p:blipFill>
          <a:blip r:embed="rId2"/>
          <a:srcRect/>
          <a:stretch>
            <a:fillRect/>
          </a:stretch>
        </p:blipFill>
        <p:spPr bwMode="auto">
          <a:xfrm>
            <a:off x="4214810" y="3357562"/>
            <a:ext cx="2877909" cy="3152639"/>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1571612"/>
            <a:ext cx="8143932" cy="2246769"/>
          </a:xfrm>
          <a:prstGeom prst="rect">
            <a:avLst/>
          </a:prstGeom>
          <a:noFill/>
        </p:spPr>
        <p:txBody>
          <a:bodyPr wrap="square" rtlCol="0">
            <a:spAutoFit/>
          </a:bodyPr>
          <a:lstStyle/>
          <a:p>
            <a:r>
              <a:rPr lang="ru-RU" sz="2800" i="1" dirty="0" smtClean="0">
                <a:latin typeface="Arial Narrow" pitchFamily="34" charset="0"/>
              </a:rPr>
              <a:t>«Формирующее оценивание будет являться таковым только в том случае, если его результаты будут немедленно использоваться для определения новых путей и форм обучения» </a:t>
            </a:r>
          </a:p>
          <a:p>
            <a:pPr algn="r"/>
            <a:r>
              <a:rPr lang="ru-RU" sz="2800" dirty="0" smtClean="0">
                <a:latin typeface="Arial Narrow" pitchFamily="34" charset="0"/>
              </a:rPr>
              <a:t>Л. Шепард</a:t>
            </a:r>
            <a:endParaRPr lang="ru-RU" sz="2800" dirty="0">
              <a:latin typeface="Arial Narrow"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71480"/>
            <a:ext cx="8715436" cy="3908762"/>
          </a:xfrm>
          <a:prstGeom prst="rect">
            <a:avLst/>
          </a:prstGeom>
          <a:noFill/>
        </p:spPr>
        <p:txBody>
          <a:bodyPr wrap="square" rtlCol="0">
            <a:spAutoFit/>
          </a:bodyPr>
          <a:lstStyle/>
          <a:p>
            <a:r>
              <a:rPr lang="ru-RU" sz="2800" dirty="0" smtClean="0">
                <a:solidFill>
                  <a:srgbClr val="FF0000"/>
                </a:solidFill>
                <a:latin typeface="Arial Narrow" pitchFamily="34" charset="0"/>
              </a:rPr>
              <a:t>Формирующее оценивание:</a:t>
            </a:r>
          </a:p>
          <a:p>
            <a:endParaRPr lang="ru-RU" sz="2800" dirty="0" smtClean="0">
              <a:latin typeface="Arial Narrow" pitchFamily="34" charset="0"/>
            </a:endParaRPr>
          </a:p>
          <a:p>
            <a:r>
              <a:rPr lang="ru-RU" sz="2400" dirty="0" smtClean="0">
                <a:latin typeface="Arial Narrow" pitchFamily="34" charset="0"/>
              </a:rPr>
              <a:t>- должно </a:t>
            </a:r>
            <a:r>
              <a:rPr lang="ru-RU" sz="2400" dirty="0" smtClean="0">
                <a:solidFill>
                  <a:srgbClr val="7030A0"/>
                </a:solidFill>
                <a:latin typeface="Arial Narrow" pitchFamily="34" charset="0"/>
              </a:rPr>
              <a:t>помогать ребёнку</a:t>
            </a:r>
            <a:r>
              <a:rPr lang="ru-RU" sz="2400" dirty="0" smtClean="0">
                <a:latin typeface="Arial Narrow" pitchFamily="34" charset="0"/>
              </a:rPr>
              <a:t> учиться более эффективно и продуктивно;</a:t>
            </a:r>
          </a:p>
          <a:p>
            <a:r>
              <a:rPr lang="ru-RU" sz="2400" dirty="0" smtClean="0">
                <a:latin typeface="Arial Narrow" pitchFamily="34" charset="0"/>
              </a:rPr>
              <a:t>- </a:t>
            </a:r>
            <a:r>
              <a:rPr lang="ru-RU" sz="2400" dirty="0" smtClean="0">
                <a:solidFill>
                  <a:srgbClr val="7030A0"/>
                </a:solidFill>
                <a:latin typeface="Arial Narrow" pitchFamily="34" charset="0"/>
              </a:rPr>
              <a:t>невозможно без обратной связи </a:t>
            </a:r>
            <a:r>
              <a:rPr lang="ru-RU" sz="2400" dirty="0" smtClean="0">
                <a:latin typeface="Arial Narrow" pitchFamily="34" charset="0"/>
              </a:rPr>
              <a:t>учитель – ученик;</a:t>
            </a:r>
          </a:p>
          <a:p>
            <a:r>
              <a:rPr lang="ru-RU" sz="2400" dirty="0" smtClean="0">
                <a:latin typeface="Arial Narrow" pitchFamily="34" charset="0"/>
              </a:rPr>
              <a:t>- может быть и бальным и вербальным;</a:t>
            </a:r>
          </a:p>
          <a:p>
            <a:r>
              <a:rPr lang="ru-RU" sz="2400" dirty="0" smtClean="0">
                <a:latin typeface="Arial Narrow" pitchFamily="34" charset="0"/>
              </a:rPr>
              <a:t>- </a:t>
            </a:r>
            <a:r>
              <a:rPr lang="ru-RU" sz="2400" dirty="0" smtClean="0">
                <a:solidFill>
                  <a:srgbClr val="7030A0"/>
                </a:solidFill>
                <a:latin typeface="Arial Narrow" pitchFamily="34" charset="0"/>
              </a:rPr>
              <a:t>проводится на основе</a:t>
            </a:r>
            <a:r>
              <a:rPr lang="ru-RU" sz="2400" dirty="0" smtClean="0">
                <a:latin typeface="Arial Narrow" pitchFamily="34" charset="0"/>
              </a:rPr>
              <a:t> совместно разработанных учителем и учениками </a:t>
            </a:r>
            <a:r>
              <a:rPr lang="ru-RU" sz="2400" dirty="0" smtClean="0">
                <a:solidFill>
                  <a:srgbClr val="7030A0"/>
                </a:solidFill>
                <a:latin typeface="Arial Narrow" pitchFamily="34" charset="0"/>
              </a:rPr>
              <a:t>критериев</a:t>
            </a:r>
            <a:r>
              <a:rPr lang="ru-RU" sz="2400" dirty="0" smtClean="0">
                <a:latin typeface="Arial Narrow" pitchFamily="34" charset="0"/>
              </a:rPr>
              <a:t>;</a:t>
            </a:r>
          </a:p>
          <a:p>
            <a:r>
              <a:rPr lang="ru-RU" sz="2400" dirty="0" smtClean="0">
                <a:latin typeface="Arial Narrow" pitchFamily="34" charset="0"/>
              </a:rPr>
              <a:t>- </a:t>
            </a:r>
            <a:r>
              <a:rPr lang="ru-RU" sz="2400" dirty="0" smtClean="0">
                <a:solidFill>
                  <a:srgbClr val="7030A0"/>
                </a:solidFill>
                <a:latin typeface="Arial Narrow" pitchFamily="34" charset="0"/>
              </a:rPr>
              <a:t>позволяет сравнить</a:t>
            </a:r>
            <a:r>
              <a:rPr lang="ru-RU" sz="2400" dirty="0" smtClean="0">
                <a:latin typeface="Arial Narrow" pitchFamily="34" charset="0"/>
              </a:rPr>
              <a:t> новые </a:t>
            </a:r>
            <a:r>
              <a:rPr lang="ru-RU" sz="2400" dirty="0" smtClean="0">
                <a:solidFill>
                  <a:srgbClr val="7030A0"/>
                </a:solidFill>
                <a:latin typeface="Arial Narrow" pitchFamily="34" charset="0"/>
              </a:rPr>
              <a:t>образовательные результаты</a:t>
            </a:r>
            <a:r>
              <a:rPr lang="ru-RU" sz="2400" dirty="0" smtClean="0">
                <a:latin typeface="Arial Narrow" pitchFamily="34" charset="0"/>
              </a:rPr>
              <a:t> ребёнка с его предыдущими образовательными результатами;</a:t>
            </a:r>
          </a:p>
          <a:p>
            <a:r>
              <a:rPr lang="ru-RU" sz="2400" dirty="0" smtClean="0">
                <a:latin typeface="Arial Narrow" pitchFamily="34" charset="0"/>
              </a:rPr>
              <a:t>- невозможно без использования самооценки и </a:t>
            </a:r>
            <a:r>
              <a:rPr lang="ru-RU" sz="2400" dirty="0" err="1" smtClean="0">
                <a:latin typeface="Arial Narrow" pitchFamily="34" charset="0"/>
              </a:rPr>
              <a:t>взаимооценки</a:t>
            </a:r>
            <a:r>
              <a:rPr lang="ru-RU" sz="2400" dirty="0" smtClean="0">
                <a:latin typeface="Arial Narrow" pitchFamily="34" charset="0"/>
              </a:rPr>
              <a:t>.</a:t>
            </a:r>
            <a:endParaRPr lang="ru-RU" sz="2400" dirty="0">
              <a:latin typeface="Arial Narrow"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357166"/>
            <a:ext cx="8572560" cy="5693866"/>
          </a:xfrm>
          <a:prstGeom prst="rect">
            <a:avLst/>
          </a:prstGeom>
          <a:noFill/>
        </p:spPr>
        <p:txBody>
          <a:bodyPr wrap="square" rtlCol="0">
            <a:spAutoFit/>
          </a:bodyPr>
          <a:lstStyle/>
          <a:p>
            <a:r>
              <a:rPr lang="ru-RU" sz="2800" dirty="0" smtClean="0">
                <a:solidFill>
                  <a:srgbClr val="FF0000"/>
                </a:solidFill>
                <a:latin typeface="Arial Narrow" pitchFamily="34" charset="0"/>
              </a:rPr>
              <a:t>Характеристика формирующего оценивания:</a:t>
            </a:r>
          </a:p>
          <a:p>
            <a:endParaRPr lang="ru-RU" sz="2400" dirty="0" smtClean="0">
              <a:latin typeface="Arial Narrow" pitchFamily="34" charset="0"/>
            </a:endParaRPr>
          </a:p>
          <a:p>
            <a:r>
              <a:rPr lang="ru-RU" sz="2400" dirty="0" smtClean="0">
                <a:latin typeface="Arial Narrow" pitchFamily="34" charset="0"/>
              </a:rPr>
              <a:t>- встраивается в процесс преподавания и учения и является их существенной частью;</a:t>
            </a:r>
          </a:p>
          <a:p>
            <a:r>
              <a:rPr lang="ru-RU" sz="2400" dirty="0" smtClean="0">
                <a:latin typeface="Arial Narrow" pitchFamily="34" charset="0"/>
              </a:rPr>
              <a:t>- предполагает </a:t>
            </a:r>
            <a:r>
              <a:rPr lang="ru-RU" sz="2400" dirty="0" smtClean="0">
                <a:solidFill>
                  <a:srgbClr val="7030A0"/>
                </a:solidFill>
                <a:latin typeface="Arial Narrow" pitchFamily="34" charset="0"/>
              </a:rPr>
              <a:t>обсуждение</a:t>
            </a:r>
            <a:r>
              <a:rPr lang="ru-RU" sz="2400" dirty="0" smtClean="0">
                <a:latin typeface="Arial Narrow" pitchFamily="34" charset="0"/>
              </a:rPr>
              <a:t> </a:t>
            </a:r>
            <a:r>
              <a:rPr lang="ru-RU" sz="2400" dirty="0" smtClean="0">
                <a:solidFill>
                  <a:srgbClr val="7030A0"/>
                </a:solidFill>
                <a:latin typeface="Arial Narrow" pitchFamily="34" charset="0"/>
              </a:rPr>
              <a:t>и</a:t>
            </a:r>
            <a:r>
              <a:rPr lang="ru-RU" sz="2400" dirty="0" smtClean="0">
                <a:latin typeface="Arial Narrow" pitchFamily="34" charset="0"/>
              </a:rPr>
              <a:t> общее </a:t>
            </a:r>
            <a:r>
              <a:rPr lang="ru-RU" sz="2400" dirty="0" smtClean="0">
                <a:solidFill>
                  <a:srgbClr val="7030A0"/>
                </a:solidFill>
                <a:latin typeface="Arial Narrow" pitchFamily="34" charset="0"/>
              </a:rPr>
              <a:t>признание учебных целей </a:t>
            </a:r>
            <a:r>
              <a:rPr lang="ru-RU" sz="2400" dirty="0" smtClean="0">
                <a:latin typeface="Arial Narrow" pitchFamily="34" charset="0"/>
              </a:rPr>
              <a:t>учителями и учениками;</a:t>
            </a:r>
          </a:p>
          <a:p>
            <a:r>
              <a:rPr lang="ru-RU" sz="2400" dirty="0" smtClean="0">
                <a:latin typeface="Arial Narrow" pitchFamily="34" charset="0"/>
              </a:rPr>
              <a:t>- </a:t>
            </a:r>
            <a:r>
              <a:rPr lang="ru-RU" sz="2400" dirty="0" smtClean="0">
                <a:solidFill>
                  <a:srgbClr val="7030A0"/>
                </a:solidFill>
                <a:latin typeface="Arial Narrow" pitchFamily="34" charset="0"/>
              </a:rPr>
              <a:t>нацеливает на</a:t>
            </a:r>
            <a:r>
              <a:rPr lang="ru-RU" sz="2400" dirty="0" smtClean="0">
                <a:latin typeface="Arial Narrow" pitchFamily="34" charset="0"/>
              </a:rPr>
              <a:t> то, чтобы помочь ученикам осознавать те учебные </a:t>
            </a:r>
            <a:r>
              <a:rPr lang="ru-RU" sz="2400" dirty="0" smtClean="0">
                <a:solidFill>
                  <a:srgbClr val="7030A0"/>
                </a:solidFill>
                <a:latin typeface="Arial Narrow" pitchFamily="34" charset="0"/>
              </a:rPr>
              <a:t>стандарты</a:t>
            </a:r>
            <a:r>
              <a:rPr lang="ru-RU" sz="2400" dirty="0" smtClean="0">
                <a:latin typeface="Arial Narrow" pitchFamily="34" charset="0"/>
              </a:rPr>
              <a:t>, которых они должны достичь;</a:t>
            </a:r>
          </a:p>
          <a:p>
            <a:r>
              <a:rPr lang="ru-RU" sz="2400" dirty="0" smtClean="0">
                <a:latin typeface="Arial Narrow" pitchFamily="34" charset="0"/>
              </a:rPr>
              <a:t>- </a:t>
            </a:r>
            <a:r>
              <a:rPr lang="ru-RU" sz="2400" dirty="0" smtClean="0">
                <a:solidFill>
                  <a:srgbClr val="7030A0"/>
                </a:solidFill>
                <a:latin typeface="Arial Narrow" pitchFamily="34" charset="0"/>
              </a:rPr>
              <a:t>вовлекает учеников в </a:t>
            </a:r>
            <a:r>
              <a:rPr lang="ru-RU" sz="2400" dirty="0" err="1" smtClean="0">
                <a:solidFill>
                  <a:srgbClr val="7030A0"/>
                </a:solidFill>
                <a:latin typeface="Arial Narrow" pitchFamily="34" charset="0"/>
              </a:rPr>
              <a:t>самооценивание</a:t>
            </a:r>
            <a:r>
              <a:rPr lang="ru-RU" sz="2400" dirty="0" smtClean="0">
                <a:latin typeface="Arial Narrow" pitchFamily="34" charset="0"/>
              </a:rPr>
              <a:t> или партнёрское оценивание;</a:t>
            </a:r>
          </a:p>
          <a:p>
            <a:r>
              <a:rPr lang="ru-RU" sz="2400" dirty="0" smtClean="0">
                <a:latin typeface="Arial Narrow" pitchFamily="34" charset="0"/>
              </a:rPr>
              <a:t>- </a:t>
            </a:r>
            <a:r>
              <a:rPr lang="ru-RU" sz="2400" dirty="0" smtClean="0">
                <a:solidFill>
                  <a:srgbClr val="7030A0"/>
                </a:solidFill>
                <a:latin typeface="Arial Narrow" pitchFamily="34" charset="0"/>
              </a:rPr>
              <a:t>обеспечивает обратную связь</a:t>
            </a:r>
            <a:r>
              <a:rPr lang="ru-RU" sz="2400" dirty="0" smtClean="0">
                <a:latin typeface="Arial Narrow" pitchFamily="34" charset="0"/>
              </a:rPr>
              <a:t>, которая помогает ученикам осознать, какие следующие шаги в учении им предстоит сделать;</a:t>
            </a:r>
          </a:p>
          <a:p>
            <a:r>
              <a:rPr lang="ru-RU" sz="2400" dirty="0" smtClean="0">
                <a:latin typeface="Arial Narrow" pitchFamily="34" charset="0"/>
              </a:rPr>
              <a:t>- укрепляет уверенность ученика в том, что каждый может добиться улучшений;</a:t>
            </a:r>
          </a:p>
          <a:p>
            <a:r>
              <a:rPr lang="ru-RU" sz="2400" dirty="0" smtClean="0">
                <a:latin typeface="Arial Narrow" pitchFamily="34" charset="0"/>
              </a:rPr>
              <a:t>- </a:t>
            </a:r>
            <a:r>
              <a:rPr lang="ru-RU" sz="2400" dirty="0" smtClean="0">
                <a:solidFill>
                  <a:srgbClr val="7030A0"/>
                </a:solidFill>
                <a:latin typeface="Arial Narrow" pitchFamily="34" charset="0"/>
              </a:rPr>
              <a:t>вовлекает</a:t>
            </a:r>
            <a:r>
              <a:rPr lang="ru-RU" sz="2400" dirty="0" smtClean="0">
                <a:latin typeface="Arial Narrow" pitchFamily="34" charset="0"/>
              </a:rPr>
              <a:t> и </a:t>
            </a:r>
            <a:r>
              <a:rPr lang="ru-RU" sz="2400" dirty="0" smtClean="0">
                <a:solidFill>
                  <a:srgbClr val="7030A0"/>
                </a:solidFill>
                <a:latin typeface="Arial Narrow" pitchFamily="34" charset="0"/>
              </a:rPr>
              <a:t>учителя</a:t>
            </a:r>
            <a:r>
              <a:rPr lang="ru-RU" sz="2400" dirty="0" smtClean="0">
                <a:latin typeface="Arial Narrow" pitchFamily="34" charset="0"/>
              </a:rPr>
              <a:t>, и учеников </a:t>
            </a:r>
            <a:r>
              <a:rPr lang="ru-RU" sz="2400" dirty="0" smtClean="0">
                <a:solidFill>
                  <a:srgbClr val="7030A0"/>
                </a:solidFill>
                <a:latin typeface="Arial Narrow" pitchFamily="34" charset="0"/>
              </a:rPr>
              <a:t>в процесс</a:t>
            </a:r>
            <a:r>
              <a:rPr lang="ru-RU" sz="2400" dirty="0" smtClean="0">
                <a:latin typeface="Arial Narrow" pitchFamily="34" charset="0"/>
              </a:rPr>
              <a:t> рассмотрения и </a:t>
            </a:r>
            <a:r>
              <a:rPr lang="ru-RU" sz="2400" dirty="0" smtClean="0">
                <a:solidFill>
                  <a:srgbClr val="7030A0"/>
                </a:solidFill>
                <a:latin typeface="Arial Narrow" pitchFamily="34" charset="0"/>
              </a:rPr>
              <a:t>рефлексии</a:t>
            </a:r>
            <a:r>
              <a:rPr lang="ru-RU" sz="2400" dirty="0" smtClean="0">
                <a:latin typeface="Arial Narrow" pitchFamily="34" charset="0"/>
              </a:rPr>
              <a:t> данных оценивания.</a:t>
            </a:r>
            <a:endParaRPr lang="ru-RU" sz="2400" dirty="0">
              <a:latin typeface="Arial Narrow"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500042"/>
            <a:ext cx="8358246" cy="3477875"/>
          </a:xfrm>
          <a:prstGeom prst="rect">
            <a:avLst/>
          </a:prstGeom>
          <a:noFill/>
        </p:spPr>
        <p:txBody>
          <a:bodyPr wrap="square" rtlCol="0">
            <a:spAutoFit/>
          </a:bodyPr>
          <a:lstStyle/>
          <a:p>
            <a:r>
              <a:rPr lang="ru-RU" sz="2800" dirty="0" smtClean="0">
                <a:solidFill>
                  <a:srgbClr val="FF0000"/>
                </a:solidFill>
                <a:latin typeface="Arial Narrow" pitchFamily="34" charset="0"/>
              </a:rPr>
              <a:t>Условия формирующего оценивания:</a:t>
            </a:r>
          </a:p>
          <a:p>
            <a:endParaRPr lang="ru-RU" sz="2400" dirty="0" smtClean="0">
              <a:latin typeface="Arial Narrow" pitchFamily="34" charset="0"/>
            </a:endParaRPr>
          </a:p>
          <a:p>
            <a:r>
              <a:rPr lang="ru-RU" sz="2400" dirty="0" smtClean="0">
                <a:latin typeface="Arial Narrow" pitchFamily="34" charset="0"/>
              </a:rPr>
              <a:t>- </a:t>
            </a:r>
            <a:r>
              <a:rPr lang="ru-RU" sz="2400" dirty="0" smtClean="0">
                <a:solidFill>
                  <a:srgbClr val="7030A0"/>
                </a:solidFill>
                <a:latin typeface="Arial Narrow" pitchFamily="34" charset="0"/>
              </a:rPr>
              <a:t>соответствие</a:t>
            </a:r>
            <a:r>
              <a:rPr lang="ru-RU" sz="2400" dirty="0" smtClean="0">
                <a:latin typeface="Arial Narrow" pitchFamily="34" charset="0"/>
              </a:rPr>
              <a:t> оцениваемых </a:t>
            </a:r>
            <a:r>
              <a:rPr lang="ru-RU" sz="2400" dirty="0" smtClean="0">
                <a:solidFill>
                  <a:srgbClr val="7030A0"/>
                </a:solidFill>
                <a:latin typeface="Arial Narrow" pitchFamily="34" charset="0"/>
              </a:rPr>
              <a:t>заданий изученному материалу</a:t>
            </a:r>
            <a:r>
              <a:rPr lang="ru-RU" sz="2400" dirty="0" smtClean="0">
                <a:latin typeface="Arial Narrow" pitchFamily="34" charset="0"/>
              </a:rPr>
              <a:t>;</a:t>
            </a:r>
          </a:p>
          <a:p>
            <a:r>
              <a:rPr lang="ru-RU" sz="2400" dirty="0" smtClean="0">
                <a:latin typeface="Arial Narrow" pitchFamily="34" charset="0"/>
              </a:rPr>
              <a:t>- </a:t>
            </a:r>
            <a:r>
              <a:rPr lang="ru-RU" sz="2400" dirty="0" smtClean="0">
                <a:solidFill>
                  <a:srgbClr val="7030A0"/>
                </a:solidFill>
                <a:latin typeface="Arial Narrow" pitchFamily="34" charset="0"/>
              </a:rPr>
              <a:t>использование знакомых</a:t>
            </a:r>
            <a:r>
              <a:rPr lang="ru-RU" sz="2400" dirty="0" smtClean="0">
                <a:latin typeface="Arial Narrow" pitchFamily="34" charset="0"/>
              </a:rPr>
              <a:t> обучающимся </a:t>
            </a:r>
            <a:r>
              <a:rPr lang="ru-RU" sz="2400" dirty="0" smtClean="0">
                <a:solidFill>
                  <a:srgbClr val="7030A0"/>
                </a:solidFill>
                <a:latin typeface="Arial Narrow" pitchFamily="34" charset="0"/>
              </a:rPr>
              <a:t>форм заданий</a:t>
            </a:r>
            <a:r>
              <a:rPr lang="ru-RU" sz="2400" dirty="0" smtClean="0">
                <a:latin typeface="Arial Narrow" pitchFamily="34" charset="0"/>
              </a:rPr>
              <a:t>, способствующих выявлению возможных проблем, возникающие в процессе обучения;</a:t>
            </a:r>
          </a:p>
          <a:p>
            <a:r>
              <a:rPr lang="ru-RU" sz="2400" dirty="0" smtClean="0">
                <a:latin typeface="Arial Narrow" pitchFamily="34" charset="0"/>
              </a:rPr>
              <a:t>- доступность и </a:t>
            </a:r>
            <a:r>
              <a:rPr lang="ru-RU" sz="2400" dirty="0" smtClean="0">
                <a:solidFill>
                  <a:srgbClr val="7030A0"/>
                </a:solidFill>
                <a:latin typeface="Arial Narrow" pitchFamily="34" charset="0"/>
              </a:rPr>
              <a:t>своевременность результатов оценивания</a:t>
            </a:r>
            <a:r>
              <a:rPr lang="ru-RU" sz="2400" dirty="0" smtClean="0">
                <a:latin typeface="Arial Narrow" pitchFamily="34" charset="0"/>
              </a:rPr>
              <a:t>;</a:t>
            </a:r>
          </a:p>
          <a:p>
            <a:r>
              <a:rPr lang="ru-RU" sz="2400" dirty="0" smtClean="0">
                <a:latin typeface="Arial Narrow" pitchFamily="34" charset="0"/>
              </a:rPr>
              <a:t>- </a:t>
            </a:r>
            <a:r>
              <a:rPr lang="ru-RU" sz="2400" dirty="0" smtClean="0">
                <a:solidFill>
                  <a:srgbClr val="7030A0"/>
                </a:solidFill>
                <a:latin typeface="Arial Narrow" pitchFamily="34" charset="0"/>
              </a:rPr>
              <a:t>непрерывность процесса</a:t>
            </a:r>
            <a:r>
              <a:rPr lang="ru-RU" sz="2400" dirty="0" smtClean="0">
                <a:latin typeface="Arial Narrow" pitchFamily="34" charset="0"/>
              </a:rPr>
              <a:t> формирующего оценивания;</a:t>
            </a:r>
          </a:p>
          <a:p>
            <a:r>
              <a:rPr lang="ru-RU" sz="2400" dirty="0" smtClean="0">
                <a:latin typeface="Arial Narrow" pitchFamily="34" charset="0"/>
              </a:rPr>
              <a:t>- </a:t>
            </a:r>
            <a:r>
              <a:rPr lang="ru-RU" sz="2400" dirty="0" smtClean="0">
                <a:solidFill>
                  <a:srgbClr val="7030A0"/>
                </a:solidFill>
                <a:latin typeface="Arial Narrow" pitchFamily="34" charset="0"/>
              </a:rPr>
              <a:t>достижения</a:t>
            </a:r>
            <a:r>
              <a:rPr lang="ru-RU" sz="2400" dirty="0" smtClean="0">
                <a:latin typeface="Arial Narrow" pitchFamily="34" charset="0"/>
              </a:rPr>
              <a:t> обучающихся </a:t>
            </a:r>
            <a:r>
              <a:rPr lang="ru-RU" sz="2400" dirty="0" smtClean="0">
                <a:solidFill>
                  <a:srgbClr val="7030A0"/>
                </a:solidFill>
                <a:latin typeface="Arial Narrow" pitchFamily="34" charset="0"/>
              </a:rPr>
              <a:t>рассматриваются в их динамике</a:t>
            </a:r>
            <a:r>
              <a:rPr lang="ru-RU" sz="2400" dirty="0" smtClean="0">
                <a:latin typeface="Arial Narrow" pitchFamily="34" charset="0"/>
              </a:rPr>
              <a:t>.</a:t>
            </a:r>
            <a:endParaRPr lang="ru-RU" sz="2400" dirty="0">
              <a:latin typeface="Arial Narrow"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71480"/>
            <a:ext cx="8786874" cy="954107"/>
          </a:xfrm>
          <a:prstGeom prst="rect">
            <a:avLst/>
          </a:prstGeom>
          <a:noFill/>
        </p:spPr>
        <p:txBody>
          <a:bodyPr wrap="square" rtlCol="0">
            <a:spAutoFit/>
          </a:bodyPr>
          <a:lstStyle/>
          <a:p>
            <a:r>
              <a:rPr lang="ru-RU" sz="2800" i="1" dirty="0" smtClean="0">
                <a:solidFill>
                  <a:srgbClr val="7030A0"/>
                </a:solidFill>
                <a:latin typeface="Arial Narrow" pitchFamily="34" charset="0"/>
              </a:rPr>
              <a:t>Шаг 1. Планирование достижения образовательных результатов обучающихся по темам</a:t>
            </a:r>
          </a:p>
        </p:txBody>
      </p:sp>
      <p:graphicFrame>
        <p:nvGraphicFramePr>
          <p:cNvPr id="3" name="Таблица 2"/>
          <p:cNvGraphicFramePr>
            <a:graphicFrameLocks noGrp="1"/>
          </p:cNvGraphicFramePr>
          <p:nvPr/>
        </p:nvGraphicFramePr>
        <p:xfrm>
          <a:off x="142844" y="1571612"/>
          <a:ext cx="8858311" cy="2694625"/>
        </p:xfrm>
        <a:graphic>
          <a:graphicData uri="http://schemas.openxmlformats.org/drawingml/2006/table">
            <a:tbl>
              <a:tblPr/>
              <a:tblGrid>
                <a:gridCol w="1143008"/>
                <a:gridCol w="1143008"/>
                <a:gridCol w="1214446"/>
                <a:gridCol w="1143008"/>
                <a:gridCol w="1357322"/>
                <a:gridCol w="1592046"/>
                <a:gridCol w="1265473"/>
              </a:tblGrid>
              <a:tr h="500065">
                <a:tc rowSpan="2">
                  <a:txBody>
                    <a:bodyPr/>
                    <a:lstStyle/>
                    <a:p>
                      <a:pPr indent="0" algn="ctr">
                        <a:lnSpc>
                          <a:spcPct val="100000"/>
                        </a:lnSpc>
                        <a:spcBef>
                          <a:spcPts val="0"/>
                        </a:spcBef>
                        <a:spcAft>
                          <a:spcPts val="0"/>
                        </a:spcAft>
                      </a:pPr>
                      <a:r>
                        <a:rPr lang="ru-RU" sz="1600" b="0" i="0" dirty="0">
                          <a:latin typeface="Arial Narrow" pitchFamily="34" charset="0"/>
                          <a:ea typeface="Times New Roman"/>
                          <a:cs typeface="Times New Roman"/>
                        </a:rPr>
                        <a:t>Тема урока</a:t>
                      </a:r>
                      <a:endParaRPr lang="ru-RU" sz="1600" b="1" i="1" dirty="0">
                        <a:latin typeface="Arial Narrow" pitchFamily="34" charset="0"/>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0" algn="ctr">
                        <a:lnSpc>
                          <a:spcPct val="100000"/>
                        </a:lnSpc>
                        <a:spcBef>
                          <a:spcPts val="0"/>
                        </a:spcBef>
                        <a:spcAft>
                          <a:spcPts val="0"/>
                        </a:spcAft>
                      </a:pPr>
                      <a:r>
                        <a:rPr lang="ru-RU" sz="1600" b="0" i="0" dirty="0">
                          <a:latin typeface="Arial Narrow" pitchFamily="34" charset="0"/>
                          <a:ea typeface="Times New Roman"/>
                          <a:cs typeface="Times New Roman"/>
                        </a:rPr>
                        <a:t>Тип урока</a:t>
                      </a:r>
                      <a:endParaRPr lang="ru-RU" sz="1600" b="1" i="1" dirty="0">
                        <a:latin typeface="Arial Narrow" pitchFamily="34" charset="0"/>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0" algn="ctr">
                        <a:lnSpc>
                          <a:spcPct val="100000"/>
                        </a:lnSpc>
                        <a:spcBef>
                          <a:spcPts val="0"/>
                        </a:spcBef>
                        <a:spcAft>
                          <a:spcPts val="0"/>
                        </a:spcAft>
                      </a:pPr>
                      <a:r>
                        <a:rPr lang="ru-RU" sz="1600" b="0" i="0" dirty="0">
                          <a:latin typeface="Arial Narrow" pitchFamily="34" charset="0"/>
                          <a:ea typeface="Times New Roman"/>
                          <a:cs typeface="Times New Roman"/>
                        </a:rPr>
                        <a:t>Целевая установка</a:t>
                      </a:r>
                      <a:endParaRPr lang="ru-RU" sz="1600" b="1" i="1" dirty="0">
                        <a:latin typeface="Arial Narrow" pitchFamily="34" charset="0"/>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0" algn="ctr">
                        <a:lnSpc>
                          <a:spcPct val="100000"/>
                        </a:lnSpc>
                        <a:spcBef>
                          <a:spcPts val="0"/>
                        </a:spcBef>
                        <a:spcAft>
                          <a:spcPts val="0"/>
                        </a:spcAft>
                      </a:pPr>
                      <a:r>
                        <a:rPr lang="ru-RU" sz="1600" b="0" i="0" dirty="0">
                          <a:latin typeface="Arial Narrow" pitchFamily="34" charset="0"/>
                          <a:ea typeface="Times New Roman"/>
                          <a:cs typeface="Times New Roman"/>
                        </a:rPr>
                        <a:t>Понятия</a:t>
                      </a:r>
                      <a:endParaRPr lang="ru-RU" sz="1600" b="1" i="1" dirty="0">
                        <a:latin typeface="Arial Narrow" pitchFamily="34" charset="0"/>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indent="-203200" algn="ctr">
                        <a:lnSpc>
                          <a:spcPts val="1295"/>
                        </a:lnSpc>
                        <a:spcBef>
                          <a:spcPts val="2100"/>
                        </a:spcBef>
                        <a:spcAft>
                          <a:spcPts val="0"/>
                        </a:spcAft>
                      </a:pPr>
                      <a:r>
                        <a:rPr lang="ru-RU" sz="1600" b="0" i="0" dirty="0">
                          <a:latin typeface="Arial Narrow"/>
                          <a:ea typeface="Times New Roman"/>
                          <a:cs typeface="Times New Roman"/>
                        </a:rPr>
                        <a:t>Планируемые установки</a:t>
                      </a:r>
                      <a:endParaRPr lang="ru-RU" sz="1600" b="1" i="1" dirty="0">
                        <a:latin typeface="Times New Roman"/>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55582">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indent="0" algn="ctr">
                        <a:lnSpc>
                          <a:spcPct val="100000"/>
                        </a:lnSpc>
                        <a:spcBef>
                          <a:spcPts val="0"/>
                        </a:spcBef>
                        <a:spcAft>
                          <a:spcPts val="0"/>
                        </a:spcAft>
                      </a:pPr>
                      <a:r>
                        <a:rPr lang="ru-RU" sz="1600" b="0" i="0" dirty="0">
                          <a:latin typeface="Arial Narrow" pitchFamily="34" charset="0"/>
                          <a:ea typeface="Times New Roman"/>
                          <a:cs typeface="Times New Roman"/>
                        </a:rPr>
                        <a:t>Предметные</a:t>
                      </a:r>
                      <a:endParaRPr lang="ru-RU" sz="1600" b="1" i="1" dirty="0">
                        <a:latin typeface="Arial Narrow" pitchFamily="34" charset="0"/>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Bef>
                          <a:spcPts val="0"/>
                        </a:spcBef>
                        <a:spcAft>
                          <a:spcPts val="0"/>
                        </a:spcAft>
                      </a:pPr>
                      <a:r>
                        <a:rPr lang="ru-RU" sz="1600" b="0" i="0">
                          <a:latin typeface="Arial Narrow" pitchFamily="34" charset="0"/>
                          <a:ea typeface="Times New Roman"/>
                          <a:cs typeface="Times New Roman"/>
                        </a:rPr>
                        <a:t>Метапредметные</a:t>
                      </a:r>
                      <a:endParaRPr lang="ru-RU" sz="1600" b="1" i="1">
                        <a:latin typeface="Arial Narrow" pitchFamily="34" charset="0"/>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spcBef>
                          <a:spcPts val="0"/>
                        </a:spcBef>
                        <a:spcAft>
                          <a:spcPts val="0"/>
                        </a:spcAft>
                      </a:pPr>
                      <a:r>
                        <a:rPr lang="ru-RU" sz="1600" b="0" i="0" dirty="0">
                          <a:latin typeface="Arial Narrow" pitchFamily="34" charset="0"/>
                          <a:ea typeface="Times New Roman"/>
                          <a:cs typeface="Times New Roman"/>
                        </a:rPr>
                        <a:t>Личностные</a:t>
                      </a:r>
                      <a:endParaRPr lang="ru-RU" sz="1600" b="1" i="1" dirty="0">
                        <a:latin typeface="Arial Narrow" pitchFamily="34" charset="0"/>
                        <a:ea typeface="Times New Roman"/>
                        <a:cs typeface="Times New Roman"/>
                      </a:endParaRPr>
                    </a:p>
                  </a:txBody>
                  <a:tcPr marL="37514" marR="3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7217">
                <a:tc>
                  <a:txBody>
                    <a:bodyPr/>
                    <a:lstStyle/>
                    <a:p>
                      <a:pPr indent="0" algn="just">
                        <a:lnSpc>
                          <a:spcPct val="100000"/>
                        </a:lnSpc>
                        <a:spcBef>
                          <a:spcPts val="0"/>
                        </a:spcBef>
                        <a:spcAft>
                          <a:spcPts val="0"/>
                        </a:spcAft>
                      </a:pPr>
                      <a:endParaRPr lang="ru-RU" sz="1100" b="1" i="1" dirty="0">
                        <a:latin typeface="Arial Narrow" pitchFamily="34" charset="0"/>
                        <a:ea typeface="Times New Roman"/>
                        <a:cs typeface="Times New Roman"/>
                      </a:endParaRPr>
                    </a:p>
                  </a:txBody>
                  <a:tcPr marL="37514" marR="37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Bef>
                          <a:spcPts val="0"/>
                        </a:spcBef>
                        <a:spcAft>
                          <a:spcPts val="0"/>
                        </a:spcAft>
                      </a:pPr>
                      <a:endParaRPr lang="ru-RU" sz="1100" b="1" i="1" dirty="0">
                        <a:latin typeface="Arial Narrow" pitchFamily="34" charset="0"/>
                        <a:ea typeface="Times New Roman"/>
                        <a:cs typeface="Times New Roman"/>
                      </a:endParaRPr>
                    </a:p>
                  </a:txBody>
                  <a:tcPr marL="37514" marR="37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Bef>
                          <a:spcPts val="0"/>
                        </a:spcBef>
                        <a:spcAft>
                          <a:spcPts val="0"/>
                        </a:spcAft>
                      </a:pPr>
                      <a:endParaRPr lang="ru-RU" sz="1100" b="1" i="1" dirty="0">
                        <a:latin typeface="Arial Narrow" pitchFamily="34" charset="0"/>
                        <a:ea typeface="Times New Roman"/>
                        <a:cs typeface="Times New Roman"/>
                      </a:endParaRPr>
                    </a:p>
                  </a:txBody>
                  <a:tcPr marL="37514" marR="37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Bef>
                          <a:spcPts val="0"/>
                        </a:spcBef>
                        <a:spcAft>
                          <a:spcPts val="0"/>
                        </a:spcAft>
                      </a:pPr>
                      <a:endParaRPr lang="ru-RU" sz="1100" b="1" i="1" dirty="0">
                        <a:latin typeface="Arial Narrow" pitchFamily="34" charset="0"/>
                        <a:ea typeface="Times New Roman"/>
                        <a:cs typeface="Times New Roman"/>
                      </a:endParaRPr>
                    </a:p>
                  </a:txBody>
                  <a:tcPr marL="37514" marR="37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Bef>
                          <a:spcPts val="0"/>
                        </a:spcBef>
                        <a:spcAft>
                          <a:spcPts val="0"/>
                        </a:spcAft>
                      </a:pPr>
                      <a:endParaRPr lang="ru-RU" sz="1100" b="1" i="1" dirty="0">
                        <a:latin typeface="Arial Narrow" pitchFamily="34" charset="0"/>
                        <a:ea typeface="Times New Roman"/>
                        <a:cs typeface="Times New Roman"/>
                      </a:endParaRPr>
                    </a:p>
                  </a:txBody>
                  <a:tcPr marL="37514" marR="37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Bef>
                          <a:spcPts val="0"/>
                        </a:spcBef>
                        <a:spcAft>
                          <a:spcPts val="0"/>
                        </a:spcAft>
                      </a:pPr>
                      <a:r>
                        <a:rPr lang="ru-RU" sz="1600" b="0" i="0" dirty="0">
                          <a:latin typeface="Arial Narrow" pitchFamily="34" charset="0"/>
                          <a:ea typeface="Times New Roman"/>
                          <a:cs typeface="Times New Roman"/>
                        </a:rPr>
                        <a:t>Познавательные УУД</a:t>
                      </a:r>
                      <a:r>
                        <a:rPr lang="ru-RU" sz="1600" b="0" i="0" dirty="0" smtClean="0">
                          <a:latin typeface="Arial Narrow" pitchFamily="34" charset="0"/>
                          <a:ea typeface="Times New Roman"/>
                          <a:cs typeface="Times New Roman"/>
                        </a:rPr>
                        <a:t>:</a:t>
                      </a:r>
                      <a:endParaRPr lang="ru-RU" sz="1600" b="1" i="0" dirty="0">
                        <a:latin typeface="Arial Narrow" pitchFamily="34" charset="0"/>
                        <a:ea typeface="Times New Roman"/>
                        <a:cs typeface="Times New Roman"/>
                      </a:endParaRPr>
                    </a:p>
                    <a:p>
                      <a:pPr indent="0" algn="just">
                        <a:lnSpc>
                          <a:spcPct val="100000"/>
                        </a:lnSpc>
                        <a:spcBef>
                          <a:spcPts val="0"/>
                        </a:spcBef>
                        <a:spcAft>
                          <a:spcPts val="0"/>
                        </a:spcAft>
                      </a:pPr>
                      <a:endParaRPr lang="ru-RU" sz="1600" b="0" i="0" dirty="0" smtClean="0">
                        <a:latin typeface="Arial Narrow" pitchFamily="34" charset="0"/>
                        <a:ea typeface="Times New Roman"/>
                        <a:cs typeface="Times New Roman"/>
                      </a:endParaRPr>
                    </a:p>
                    <a:p>
                      <a:pPr indent="0" algn="just">
                        <a:lnSpc>
                          <a:spcPct val="100000"/>
                        </a:lnSpc>
                        <a:spcBef>
                          <a:spcPts val="0"/>
                        </a:spcBef>
                        <a:spcAft>
                          <a:spcPts val="0"/>
                        </a:spcAft>
                      </a:pPr>
                      <a:r>
                        <a:rPr lang="ru-RU" sz="1600" b="0" i="0" dirty="0" smtClean="0">
                          <a:latin typeface="Arial Narrow" pitchFamily="34" charset="0"/>
                          <a:ea typeface="Times New Roman"/>
                          <a:cs typeface="Times New Roman"/>
                        </a:rPr>
                        <a:t>Регулятивные </a:t>
                      </a:r>
                      <a:r>
                        <a:rPr lang="ru-RU" sz="1600" b="0" i="0" dirty="0">
                          <a:latin typeface="Arial Narrow" pitchFamily="34" charset="0"/>
                          <a:ea typeface="Times New Roman"/>
                          <a:cs typeface="Times New Roman"/>
                        </a:rPr>
                        <a:t>УУД</a:t>
                      </a:r>
                      <a:r>
                        <a:rPr lang="ru-RU" sz="1600" b="0" i="0" dirty="0" smtClean="0">
                          <a:latin typeface="Arial Narrow" pitchFamily="34" charset="0"/>
                          <a:ea typeface="Times New Roman"/>
                          <a:cs typeface="Times New Roman"/>
                        </a:rPr>
                        <a:t>:</a:t>
                      </a:r>
                      <a:endParaRPr lang="ru-RU" sz="1600" b="1" i="0" dirty="0">
                        <a:latin typeface="Arial Narrow" pitchFamily="34" charset="0"/>
                        <a:ea typeface="Times New Roman"/>
                        <a:cs typeface="Times New Roman"/>
                      </a:endParaRPr>
                    </a:p>
                    <a:p>
                      <a:pPr indent="0" algn="just">
                        <a:lnSpc>
                          <a:spcPct val="100000"/>
                        </a:lnSpc>
                        <a:spcBef>
                          <a:spcPts val="0"/>
                        </a:spcBef>
                        <a:spcAft>
                          <a:spcPts val="0"/>
                        </a:spcAft>
                      </a:pPr>
                      <a:endParaRPr lang="ru-RU" sz="1600" b="0" i="0" dirty="0" smtClean="0">
                        <a:latin typeface="Arial Narrow" pitchFamily="34" charset="0"/>
                        <a:ea typeface="Times New Roman"/>
                        <a:cs typeface="Times New Roman"/>
                      </a:endParaRPr>
                    </a:p>
                    <a:p>
                      <a:pPr indent="0" algn="just">
                        <a:lnSpc>
                          <a:spcPct val="100000"/>
                        </a:lnSpc>
                        <a:spcBef>
                          <a:spcPts val="0"/>
                        </a:spcBef>
                        <a:spcAft>
                          <a:spcPts val="0"/>
                        </a:spcAft>
                      </a:pPr>
                      <a:r>
                        <a:rPr lang="ru-RU" sz="1600" b="0" i="0" dirty="0" smtClean="0">
                          <a:latin typeface="Arial Narrow" pitchFamily="34" charset="0"/>
                          <a:ea typeface="Times New Roman"/>
                          <a:cs typeface="Times New Roman"/>
                        </a:rPr>
                        <a:t>Коммуникативные </a:t>
                      </a:r>
                      <a:r>
                        <a:rPr lang="ru-RU" sz="1600" b="0" i="0" dirty="0">
                          <a:latin typeface="Arial Narrow" pitchFamily="34" charset="0"/>
                          <a:ea typeface="Times New Roman"/>
                          <a:cs typeface="Times New Roman"/>
                        </a:rPr>
                        <a:t>УУД</a:t>
                      </a:r>
                      <a:r>
                        <a:rPr lang="ru-RU" sz="1600" b="0" i="0" dirty="0" smtClean="0">
                          <a:latin typeface="Arial Narrow" pitchFamily="34" charset="0"/>
                          <a:ea typeface="Times New Roman"/>
                          <a:cs typeface="Times New Roman"/>
                        </a:rPr>
                        <a:t>:</a:t>
                      </a:r>
                      <a:endParaRPr lang="ru-RU" sz="1600" b="1" i="0" dirty="0">
                        <a:latin typeface="Arial Narrow" pitchFamily="34" charset="0"/>
                        <a:ea typeface="Times New Roman"/>
                        <a:cs typeface="Times New Roman"/>
                      </a:endParaRPr>
                    </a:p>
                  </a:txBody>
                  <a:tcPr marL="37514" marR="37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just">
                        <a:lnSpc>
                          <a:spcPct val="100000"/>
                        </a:lnSpc>
                        <a:spcBef>
                          <a:spcPts val="0"/>
                        </a:spcBef>
                        <a:spcAft>
                          <a:spcPts val="0"/>
                        </a:spcAft>
                      </a:pPr>
                      <a:endParaRPr lang="ru-RU" sz="1100" b="1" i="1" dirty="0">
                        <a:latin typeface="Arial Narrow" pitchFamily="34" charset="0"/>
                        <a:ea typeface="Times New Roman"/>
                        <a:cs typeface="Times New Roman"/>
                      </a:endParaRPr>
                    </a:p>
                  </a:txBody>
                  <a:tcPr marL="37514" marR="37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28662" y="1142984"/>
            <a:ext cx="8001056" cy="2246769"/>
          </a:xfrm>
          <a:prstGeom prst="rect">
            <a:avLst/>
          </a:prstGeom>
          <a:noFill/>
        </p:spPr>
        <p:txBody>
          <a:bodyPr wrap="square" rtlCol="0">
            <a:spAutoFit/>
          </a:bodyPr>
          <a:lstStyle/>
          <a:p>
            <a:r>
              <a:rPr lang="ru-RU" sz="2800" i="1" dirty="0" smtClean="0">
                <a:latin typeface="Arial Narrow" pitchFamily="34" charset="0"/>
              </a:rPr>
              <a:t>«Отметка, которой приписывается лишь невинная роль простого отражателя и фиксатора результата оценки, на практике становится для ребенка источником радости или горя»</a:t>
            </a:r>
            <a:endParaRPr lang="en-US" sz="2800" i="1" dirty="0" smtClean="0">
              <a:latin typeface="Arial Narrow" pitchFamily="34" charset="0"/>
            </a:endParaRPr>
          </a:p>
          <a:p>
            <a:pPr algn="r"/>
            <a:r>
              <a:rPr lang="ru-RU" sz="2800" i="1" dirty="0" smtClean="0">
                <a:latin typeface="Arial Narrow" pitchFamily="34" charset="0"/>
              </a:rPr>
              <a:t>Ш.А. </a:t>
            </a:r>
            <a:r>
              <a:rPr lang="ru-RU" sz="2800" i="1" dirty="0" err="1" smtClean="0">
                <a:latin typeface="Arial Narrow" pitchFamily="34" charset="0"/>
              </a:rPr>
              <a:t>Амонашвили</a:t>
            </a:r>
            <a:endParaRPr lang="ru-RU" sz="2800" i="1" dirty="0">
              <a:latin typeface="Arial Narrow"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71480"/>
            <a:ext cx="8643998" cy="1384995"/>
          </a:xfrm>
          <a:prstGeom prst="rect">
            <a:avLst/>
          </a:prstGeom>
          <a:noFill/>
        </p:spPr>
        <p:txBody>
          <a:bodyPr wrap="square" rtlCol="0">
            <a:spAutoFit/>
          </a:bodyPr>
          <a:lstStyle/>
          <a:p>
            <a:r>
              <a:rPr lang="ru-RU" sz="2800" i="1" dirty="0" smtClean="0">
                <a:solidFill>
                  <a:srgbClr val="7030A0"/>
                </a:solidFill>
                <a:latin typeface="Arial Narrow" pitchFamily="34" charset="0"/>
              </a:rPr>
              <a:t>Шаг 2. Формулировка цели урока как условия достижения образовательных результатов деятельности обучающихся</a:t>
            </a:r>
          </a:p>
        </p:txBody>
      </p:sp>
      <p:sp>
        <p:nvSpPr>
          <p:cNvPr id="3" name="TextBox 2"/>
          <p:cNvSpPr txBox="1"/>
          <p:nvPr/>
        </p:nvSpPr>
        <p:spPr>
          <a:xfrm>
            <a:off x="285720" y="2571744"/>
            <a:ext cx="8643998" cy="1938992"/>
          </a:xfrm>
          <a:prstGeom prst="rect">
            <a:avLst/>
          </a:prstGeom>
          <a:noFill/>
        </p:spPr>
        <p:txBody>
          <a:bodyPr wrap="square" rtlCol="0">
            <a:spAutoFit/>
          </a:bodyPr>
          <a:lstStyle/>
          <a:p>
            <a:r>
              <a:rPr lang="ru-RU" sz="2400" dirty="0" smtClean="0">
                <a:latin typeface="Arial Narrow" pitchFamily="34" charset="0"/>
              </a:rPr>
              <a:t>Цель должна быть сформулирована таким образом, чтобы она была понятна ученику. Учитель может сформулировать две цели урока - одна для него самого, та цель, которую он собирается достичь, проведя урок. Вторая - для обучающихся, та цель, к которой могут стремиться они.</a:t>
            </a:r>
            <a:endParaRPr lang="ru-RU" sz="2400" dirty="0">
              <a:latin typeface="Arial Narrow"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714356"/>
            <a:ext cx="8358246" cy="2431435"/>
          </a:xfrm>
          <a:prstGeom prst="rect">
            <a:avLst/>
          </a:prstGeom>
          <a:noFill/>
        </p:spPr>
        <p:txBody>
          <a:bodyPr wrap="square" rtlCol="0">
            <a:spAutoFit/>
          </a:bodyPr>
          <a:lstStyle/>
          <a:p>
            <a:r>
              <a:rPr lang="ru-RU" sz="2800" i="1" dirty="0" smtClean="0">
                <a:solidFill>
                  <a:srgbClr val="7030A0"/>
                </a:solidFill>
                <a:latin typeface="Arial Narrow" pitchFamily="34" charset="0"/>
              </a:rPr>
              <a:t>Шаг 3. Формулировка задач урока как последовательности шагов деятельности обучающихся</a:t>
            </a:r>
          </a:p>
          <a:p>
            <a:endParaRPr lang="ru-RU" sz="2400" dirty="0" smtClean="0">
              <a:latin typeface="Arial Narrow" pitchFamily="34" charset="0"/>
            </a:endParaRPr>
          </a:p>
          <a:p>
            <a:r>
              <a:rPr lang="ru-RU" sz="2400" dirty="0" smtClean="0">
                <a:latin typeface="Arial Narrow" pitchFamily="34" charset="0"/>
              </a:rPr>
              <a:t>Задачи урока должны отражать конкретные действия обучающихся на уроке. Решение всех задач урока должно привести к достижению цели.</a:t>
            </a:r>
            <a:endParaRPr lang="ru-RU" sz="2400" dirty="0">
              <a:latin typeface="Arial Narrow"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71480"/>
            <a:ext cx="8572560" cy="3908762"/>
          </a:xfrm>
          <a:prstGeom prst="rect">
            <a:avLst/>
          </a:prstGeom>
          <a:noFill/>
        </p:spPr>
        <p:txBody>
          <a:bodyPr wrap="square" rtlCol="0">
            <a:spAutoFit/>
          </a:bodyPr>
          <a:lstStyle/>
          <a:p>
            <a:r>
              <a:rPr lang="ru-RU" sz="2800" i="1" dirty="0" smtClean="0">
                <a:solidFill>
                  <a:srgbClr val="7030A0"/>
                </a:solidFill>
                <a:latin typeface="Arial Narrow" pitchFamily="34" charset="0"/>
              </a:rPr>
              <a:t>Шаг 4. Определение конкретных критериев оценивания деятельности обучающихся на уроке</a:t>
            </a:r>
          </a:p>
          <a:p>
            <a:endParaRPr lang="ru-RU" sz="2400" dirty="0" smtClean="0">
              <a:latin typeface="Arial Narrow" pitchFamily="34" charset="0"/>
            </a:endParaRPr>
          </a:p>
          <a:p>
            <a:r>
              <a:rPr lang="ru-RU" sz="2400" dirty="0" smtClean="0">
                <a:latin typeface="Arial Narrow" pitchFamily="34" charset="0"/>
              </a:rPr>
              <a:t>Критерии оценивания должны быть:</a:t>
            </a:r>
          </a:p>
          <a:p>
            <a:r>
              <a:rPr lang="ru-RU" sz="2400" dirty="0" smtClean="0">
                <a:latin typeface="Arial Narrow" pitchFamily="34" charset="0"/>
              </a:rPr>
              <a:t>- однозначными, то есть результат оценивания не должен зависеть от субъективного взгляда оценивающего и оцениваемого;</a:t>
            </a:r>
          </a:p>
          <a:p>
            <a:r>
              <a:rPr lang="ru-RU" sz="2400" dirty="0" smtClean="0">
                <a:latin typeface="Arial Narrow" pitchFamily="34" charset="0"/>
              </a:rPr>
              <a:t>- понятными не только учителю, но и обучающимся, для того чтобы они могли, используя данные критерии, проводить самооценку и </a:t>
            </a:r>
            <a:r>
              <a:rPr lang="ru-RU" sz="2400" dirty="0" err="1" smtClean="0">
                <a:latin typeface="Arial Narrow" pitchFamily="34" charset="0"/>
              </a:rPr>
              <a:t>взаимооценку</a:t>
            </a:r>
            <a:r>
              <a:rPr lang="ru-RU" sz="2400" dirty="0" smtClean="0">
                <a:latin typeface="Arial Narrow" pitchFamily="34" charset="0"/>
              </a:rPr>
              <a:t>;</a:t>
            </a:r>
          </a:p>
          <a:p>
            <a:r>
              <a:rPr lang="ru-RU" sz="2400" dirty="0" smtClean="0">
                <a:latin typeface="Arial Narrow" pitchFamily="34" charset="0"/>
              </a:rPr>
              <a:t>- быть чётко сформулированными.</a:t>
            </a:r>
            <a:endParaRPr lang="ru-RU" sz="2400" dirty="0">
              <a:latin typeface="Arial Narrow"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785794"/>
            <a:ext cx="8501122" cy="2062103"/>
          </a:xfrm>
          <a:prstGeom prst="rect">
            <a:avLst/>
          </a:prstGeom>
          <a:noFill/>
        </p:spPr>
        <p:txBody>
          <a:bodyPr wrap="square" rtlCol="0">
            <a:spAutoFit/>
          </a:bodyPr>
          <a:lstStyle/>
          <a:p>
            <a:r>
              <a:rPr lang="ru-RU" sz="2800" i="1" dirty="0" smtClean="0">
                <a:solidFill>
                  <a:srgbClr val="7030A0"/>
                </a:solidFill>
                <a:latin typeface="Arial Narrow" pitchFamily="34" charset="0"/>
              </a:rPr>
              <a:t>Шаг 5. Оценивание деятельности обучающихся в соответствии с критериями</a:t>
            </a:r>
          </a:p>
          <a:p>
            <a:endParaRPr lang="ru-RU" sz="2400" dirty="0" smtClean="0">
              <a:latin typeface="Arial Narrow" pitchFamily="34" charset="0"/>
            </a:endParaRPr>
          </a:p>
          <a:p>
            <a:r>
              <a:rPr lang="ru-RU" sz="2400" dirty="0" smtClean="0">
                <a:latin typeface="Arial Narrow" pitchFamily="34" charset="0"/>
              </a:rPr>
              <a:t>Оценка деятельности обучающихся в строгом соответствии с содержанием выбранных критериев.</a:t>
            </a:r>
            <a:endParaRPr lang="ru-RU" sz="2400" dirty="0">
              <a:latin typeface="Arial Narrow"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928670"/>
            <a:ext cx="8358246" cy="2739211"/>
          </a:xfrm>
          <a:prstGeom prst="rect">
            <a:avLst/>
          </a:prstGeom>
          <a:noFill/>
        </p:spPr>
        <p:txBody>
          <a:bodyPr wrap="square" rtlCol="0">
            <a:spAutoFit/>
          </a:bodyPr>
          <a:lstStyle/>
          <a:p>
            <a:r>
              <a:rPr lang="ru-RU" sz="2800" i="1" dirty="0" smtClean="0">
                <a:solidFill>
                  <a:srgbClr val="7030A0"/>
                </a:solidFill>
                <a:latin typeface="Arial Narrow" pitchFamily="34" charset="0"/>
              </a:rPr>
              <a:t>Шаг 6. Осуществление обратной связи</a:t>
            </a:r>
          </a:p>
          <a:p>
            <a:endParaRPr lang="ru-RU" sz="2400" dirty="0" smtClean="0">
              <a:latin typeface="Arial Narrow" pitchFamily="34" charset="0"/>
            </a:endParaRPr>
          </a:p>
          <a:p>
            <a:r>
              <a:rPr lang="ru-RU" sz="2400" dirty="0" smtClean="0">
                <a:latin typeface="Arial Narrow" pitchFamily="34" charset="0"/>
              </a:rPr>
              <a:t>Обязательным</a:t>
            </a:r>
            <a:r>
              <a:rPr lang="ru-RU" sz="2400" b="1" dirty="0" smtClean="0">
                <a:latin typeface="Arial Narrow" pitchFamily="34" charset="0"/>
              </a:rPr>
              <a:t> </a:t>
            </a:r>
            <a:r>
              <a:rPr lang="ru-RU" sz="2400" dirty="0" smtClean="0">
                <a:latin typeface="Arial Narrow" pitchFamily="34" charset="0"/>
              </a:rPr>
              <a:t>условием является организация обратной связи. Обратная</a:t>
            </a:r>
            <a:r>
              <a:rPr lang="ru-RU" sz="2400" b="1" dirty="0" smtClean="0">
                <a:latin typeface="Arial Narrow" pitchFamily="34" charset="0"/>
              </a:rPr>
              <a:t> </a:t>
            </a:r>
            <a:r>
              <a:rPr lang="ru-RU" sz="2400" dirty="0" smtClean="0">
                <a:latin typeface="Arial Narrow" pitchFamily="34" charset="0"/>
              </a:rPr>
              <a:t>связь имеет разные «векторы»:</a:t>
            </a:r>
          </a:p>
          <a:p>
            <a:r>
              <a:rPr lang="ru-RU" sz="2400" dirty="0" smtClean="0">
                <a:latin typeface="Arial Narrow" pitchFamily="34" charset="0"/>
              </a:rPr>
              <a:t>- от учителя к ученику;</a:t>
            </a:r>
          </a:p>
          <a:p>
            <a:r>
              <a:rPr lang="ru-RU" sz="2400" dirty="0" smtClean="0">
                <a:latin typeface="Arial Narrow" pitchFamily="34" charset="0"/>
              </a:rPr>
              <a:t>- от ученика к ученику;</a:t>
            </a:r>
          </a:p>
          <a:p>
            <a:r>
              <a:rPr lang="ru-RU" sz="2400" dirty="0" smtClean="0">
                <a:latin typeface="Arial Narrow" pitchFamily="34" charset="0"/>
              </a:rPr>
              <a:t>- от ученика к учителю.</a:t>
            </a:r>
            <a:endParaRPr lang="ru-RU" sz="2400" dirty="0">
              <a:latin typeface="Arial Narrow"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642918"/>
            <a:ext cx="8572560" cy="4524315"/>
          </a:xfrm>
          <a:prstGeom prst="rect">
            <a:avLst/>
          </a:prstGeom>
          <a:noFill/>
        </p:spPr>
        <p:txBody>
          <a:bodyPr wrap="square" rtlCol="0">
            <a:spAutoFit/>
          </a:bodyPr>
          <a:lstStyle/>
          <a:p>
            <a:r>
              <a:rPr lang="ru-RU" sz="2800" i="1" dirty="0" smtClean="0">
                <a:solidFill>
                  <a:srgbClr val="7030A0"/>
                </a:solidFill>
                <a:latin typeface="Arial Narrow" pitchFamily="34" charset="0"/>
              </a:rPr>
              <a:t>Шаг 7. Сравнение результатов обучающихся с предыдущим уровнем их достижений</a:t>
            </a:r>
          </a:p>
          <a:p>
            <a:endParaRPr lang="ru-RU" sz="2400" dirty="0" smtClean="0">
              <a:latin typeface="Arial Narrow" pitchFamily="34" charset="0"/>
            </a:endParaRPr>
          </a:p>
          <a:p>
            <a:r>
              <a:rPr lang="en-US" sz="2400" dirty="0" smtClean="0">
                <a:latin typeface="Arial Narrow" pitchFamily="34" charset="0"/>
              </a:rPr>
              <a:t>V</a:t>
            </a:r>
            <a:r>
              <a:rPr lang="ru-RU" sz="2400" baseline="-25000" dirty="0" smtClean="0">
                <a:latin typeface="Arial Narrow" pitchFamily="34" charset="0"/>
              </a:rPr>
              <a:t>1</a:t>
            </a:r>
            <a:r>
              <a:rPr lang="ru-RU" sz="2400" dirty="0" smtClean="0">
                <a:latin typeface="Arial Narrow" pitchFamily="34" charset="0"/>
              </a:rPr>
              <a:t> - объём требуемой информации в виде заданий;</a:t>
            </a:r>
          </a:p>
          <a:p>
            <a:r>
              <a:rPr lang="en-US" sz="2400" dirty="0" smtClean="0">
                <a:latin typeface="Arial Narrow" pitchFamily="34" charset="0"/>
              </a:rPr>
              <a:t>V</a:t>
            </a:r>
            <a:r>
              <a:rPr lang="ru-RU" sz="2400" baseline="-25000" dirty="0" smtClean="0">
                <a:latin typeface="Arial Narrow" pitchFamily="34" charset="0"/>
              </a:rPr>
              <a:t>2</a:t>
            </a:r>
            <a:r>
              <a:rPr lang="ru-RU" sz="2400" dirty="0" smtClean="0">
                <a:latin typeface="Arial Narrow" pitchFamily="34" charset="0"/>
              </a:rPr>
              <a:t> - объём усвоенных </a:t>
            </a:r>
            <a:r>
              <a:rPr lang="ru-RU" sz="2400" dirty="0" err="1" smtClean="0">
                <a:latin typeface="Arial Narrow" pitchFamily="34" charset="0"/>
              </a:rPr>
              <a:t>ЗУНов</a:t>
            </a:r>
            <a:r>
              <a:rPr lang="ru-RU" sz="2400" dirty="0" smtClean="0">
                <a:latin typeface="Arial Narrow" pitchFamily="34" charset="0"/>
              </a:rPr>
              <a:t> и сформированных на их основе компетенций.</a:t>
            </a:r>
          </a:p>
          <a:p>
            <a:pPr algn="ctr"/>
            <a:r>
              <a:rPr lang="en-US" sz="3200" dirty="0" smtClean="0">
                <a:solidFill>
                  <a:srgbClr val="FF0000"/>
                </a:solidFill>
                <a:latin typeface="Arial Narrow" pitchFamily="34" charset="0"/>
              </a:rPr>
              <a:t>W</a:t>
            </a:r>
            <a:r>
              <a:rPr lang="ru-RU" sz="3200" dirty="0" smtClean="0">
                <a:solidFill>
                  <a:srgbClr val="FF0000"/>
                </a:solidFill>
                <a:latin typeface="Arial Narrow" pitchFamily="34" charset="0"/>
              </a:rPr>
              <a:t> = </a:t>
            </a:r>
            <a:r>
              <a:rPr lang="en-US" sz="3200" dirty="0" smtClean="0">
                <a:solidFill>
                  <a:srgbClr val="FF0000"/>
                </a:solidFill>
                <a:latin typeface="Arial Narrow" pitchFamily="34" charset="0"/>
              </a:rPr>
              <a:t>V</a:t>
            </a:r>
            <a:r>
              <a:rPr lang="ru-RU" sz="3200" baseline="-25000" dirty="0" smtClean="0">
                <a:solidFill>
                  <a:srgbClr val="FF0000"/>
                </a:solidFill>
                <a:latin typeface="Arial Narrow" pitchFamily="34" charset="0"/>
              </a:rPr>
              <a:t>1</a:t>
            </a:r>
            <a:r>
              <a:rPr lang="ru-RU" sz="3200" dirty="0" smtClean="0">
                <a:solidFill>
                  <a:srgbClr val="FF0000"/>
                </a:solidFill>
                <a:latin typeface="Arial Narrow" pitchFamily="34" charset="0"/>
              </a:rPr>
              <a:t>/</a:t>
            </a:r>
            <a:r>
              <a:rPr lang="en-US" sz="3200" dirty="0" smtClean="0">
                <a:solidFill>
                  <a:srgbClr val="FF0000"/>
                </a:solidFill>
                <a:latin typeface="Arial Narrow" pitchFamily="34" charset="0"/>
              </a:rPr>
              <a:t>V</a:t>
            </a:r>
            <a:r>
              <a:rPr lang="ru-RU" sz="3200" baseline="-25000" dirty="0" smtClean="0">
                <a:solidFill>
                  <a:srgbClr val="FF0000"/>
                </a:solidFill>
                <a:latin typeface="Arial Narrow" pitchFamily="34" charset="0"/>
              </a:rPr>
              <a:t>2</a:t>
            </a:r>
            <a:endParaRPr lang="ru-RU" sz="3200" dirty="0" smtClean="0">
              <a:solidFill>
                <a:srgbClr val="FF0000"/>
              </a:solidFill>
              <a:latin typeface="Arial Narrow" pitchFamily="34" charset="0"/>
            </a:endParaRPr>
          </a:p>
          <a:p>
            <a:r>
              <a:rPr lang="en-US" sz="2400" dirty="0" smtClean="0">
                <a:latin typeface="Arial Narrow" pitchFamily="34" charset="0"/>
              </a:rPr>
              <a:t>V</a:t>
            </a:r>
            <a:r>
              <a:rPr lang="ru-RU" sz="2400" baseline="-25000" dirty="0" smtClean="0">
                <a:latin typeface="Arial Narrow" pitchFamily="34" charset="0"/>
              </a:rPr>
              <a:t>3</a:t>
            </a:r>
            <a:r>
              <a:rPr lang="ru-RU" sz="2400" dirty="0" smtClean="0">
                <a:latin typeface="Arial Narrow" pitchFamily="34" charset="0"/>
              </a:rPr>
              <a:t> - объём исходных имеющихся </a:t>
            </a:r>
            <a:r>
              <a:rPr lang="ru-RU" sz="2400" dirty="0" err="1" smtClean="0">
                <a:latin typeface="Arial Narrow" pitchFamily="34" charset="0"/>
              </a:rPr>
              <a:t>ЗУНов</a:t>
            </a:r>
            <a:r>
              <a:rPr lang="ru-RU" sz="2400" dirty="0" smtClean="0">
                <a:latin typeface="Arial Narrow" pitchFamily="34" charset="0"/>
              </a:rPr>
              <a:t> и сформированных на их основе компетенций учащихся;</a:t>
            </a:r>
          </a:p>
          <a:p>
            <a:pPr algn="ctr"/>
            <a:r>
              <a:rPr lang="en-US" sz="3200" cap="small" dirty="0" smtClean="0">
                <a:solidFill>
                  <a:srgbClr val="FF0000"/>
                </a:solidFill>
                <a:latin typeface="Arial Narrow" pitchFamily="34" charset="0"/>
              </a:rPr>
              <a:t>Δ = V</a:t>
            </a:r>
            <a:r>
              <a:rPr lang="ru-RU" sz="3200" baseline="-25000" dirty="0" smtClean="0">
                <a:solidFill>
                  <a:srgbClr val="FF0000"/>
                </a:solidFill>
                <a:latin typeface="Arial Narrow" pitchFamily="34" charset="0"/>
              </a:rPr>
              <a:t>2</a:t>
            </a:r>
            <a:r>
              <a:rPr lang="en-US" sz="3200" cap="small" dirty="0" smtClean="0">
                <a:solidFill>
                  <a:srgbClr val="FF0000"/>
                </a:solidFill>
                <a:latin typeface="Arial Narrow" pitchFamily="34" charset="0"/>
              </a:rPr>
              <a:t>-V</a:t>
            </a:r>
            <a:r>
              <a:rPr lang="ru-RU" sz="3200" baseline="-25000" dirty="0" smtClean="0">
                <a:solidFill>
                  <a:srgbClr val="FF0000"/>
                </a:solidFill>
                <a:latin typeface="Arial Narrow" pitchFamily="34" charset="0"/>
              </a:rPr>
              <a:t>3  </a:t>
            </a:r>
          </a:p>
          <a:p>
            <a:pPr algn="ctr"/>
            <a:r>
              <a:rPr lang="ru-RU" sz="2400" dirty="0" smtClean="0">
                <a:latin typeface="Arial Narrow" pitchFamily="34" charset="0"/>
              </a:rPr>
              <a:t>«образовательный» прирост ученика</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642918"/>
            <a:ext cx="8286808" cy="2431435"/>
          </a:xfrm>
          <a:prstGeom prst="rect">
            <a:avLst/>
          </a:prstGeom>
          <a:noFill/>
        </p:spPr>
        <p:txBody>
          <a:bodyPr wrap="square" rtlCol="0">
            <a:spAutoFit/>
          </a:bodyPr>
          <a:lstStyle/>
          <a:p>
            <a:r>
              <a:rPr lang="ru-RU" sz="2800" i="1" dirty="0" smtClean="0">
                <a:solidFill>
                  <a:srgbClr val="7030A0"/>
                </a:solidFill>
                <a:latin typeface="Arial Narrow" pitchFamily="34" charset="0"/>
              </a:rPr>
              <a:t>Шаг 8. Определение места обучающегося на пути достижения поставленной цели</a:t>
            </a:r>
          </a:p>
          <a:p>
            <a:endParaRPr lang="ru-RU" sz="2400" dirty="0" smtClean="0">
              <a:latin typeface="Arial Narrow" pitchFamily="34" charset="0"/>
            </a:endParaRPr>
          </a:p>
          <a:p>
            <a:r>
              <a:rPr lang="ru-RU" sz="2400" dirty="0" smtClean="0">
                <a:latin typeface="Arial Narrow" pitchFamily="34" charset="0"/>
              </a:rPr>
              <a:t>Сопоставление личного «образовательного» прироста обучающегося  достигнутого на данном этапе обучения с поставленной целью</a:t>
            </a:r>
            <a:endParaRPr lang="ru-RU" sz="2400" dirty="0">
              <a:latin typeface="Arial Narrow"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785794"/>
            <a:ext cx="8501122" cy="4278094"/>
          </a:xfrm>
          <a:prstGeom prst="rect">
            <a:avLst/>
          </a:prstGeom>
          <a:noFill/>
        </p:spPr>
        <p:txBody>
          <a:bodyPr wrap="square" rtlCol="0">
            <a:spAutoFit/>
          </a:bodyPr>
          <a:lstStyle/>
          <a:p>
            <a:r>
              <a:rPr lang="ru-RU" sz="2800" i="1" dirty="0" smtClean="0">
                <a:solidFill>
                  <a:srgbClr val="7030A0"/>
                </a:solidFill>
                <a:latin typeface="Arial Narrow" pitchFamily="34" charset="0"/>
              </a:rPr>
              <a:t>Шаг 9. Корректировка образовательного маршрута обучающегося</a:t>
            </a:r>
          </a:p>
          <a:p>
            <a:endParaRPr lang="ru-RU" sz="2400" dirty="0" smtClean="0">
              <a:latin typeface="Arial Narrow" pitchFamily="34" charset="0"/>
            </a:endParaRPr>
          </a:p>
          <a:p>
            <a:r>
              <a:rPr lang="ru-RU" sz="2400" dirty="0" smtClean="0">
                <a:latin typeface="Arial Narrow" pitchFamily="34" charset="0"/>
              </a:rPr>
              <a:t>Важно обеспечить обучающимся возможность выбора по различным направлениям:</a:t>
            </a:r>
          </a:p>
          <a:p>
            <a:r>
              <a:rPr lang="ru-RU" sz="2400" dirty="0" smtClean="0">
                <a:latin typeface="Arial Narrow" pitchFamily="34" charset="0"/>
              </a:rPr>
              <a:t>- выбор заданий (домашних, зачётных и др.);</a:t>
            </a:r>
          </a:p>
          <a:p>
            <a:r>
              <a:rPr lang="ru-RU" sz="2400" dirty="0" smtClean="0">
                <a:latin typeface="Arial Narrow" pitchFamily="34" charset="0"/>
              </a:rPr>
              <a:t>- исправление отметок;</a:t>
            </a:r>
          </a:p>
          <a:p>
            <a:r>
              <a:rPr lang="ru-RU" sz="2400" dirty="0" smtClean="0">
                <a:latin typeface="Arial Narrow" pitchFamily="34" charset="0"/>
              </a:rPr>
              <a:t>- выполнение заданий в различном темпе, ознакомление обучающихся заранее с заданиями, которые они должны будут выполнить обязательно;</a:t>
            </a:r>
          </a:p>
          <a:p>
            <a:r>
              <a:rPr lang="ru-RU" sz="2400" dirty="0" smtClean="0">
                <a:latin typeface="Arial Narrow" pitchFamily="34" charset="0"/>
              </a:rPr>
              <a:t>- выбор направлений внеурочной деятельности…</a:t>
            </a:r>
            <a:endParaRPr lang="ru-RU" sz="2400" dirty="0">
              <a:latin typeface="Arial Narrow"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357166"/>
            <a:ext cx="8501122" cy="4647426"/>
          </a:xfrm>
          <a:prstGeom prst="rect">
            <a:avLst/>
          </a:prstGeom>
          <a:noFill/>
        </p:spPr>
        <p:txBody>
          <a:bodyPr wrap="square" rtlCol="0">
            <a:spAutoFit/>
          </a:bodyPr>
          <a:lstStyle/>
          <a:p>
            <a:r>
              <a:rPr lang="ru-RU" sz="2800" i="1" dirty="0" smtClean="0">
                <a:solidFill>
                  <a:srgbClr val="FF0000"/>
                </a:solidFill>
                <a:latin typeface="Arial Narrow" pitchFamily="34" charset="0"/>
              </a:rPr>
              <a:t>Предупреждаем ошибки</a:t>
            </a:r>
          </a:p>
          <a:p>
            <a:endParaRPr lang="ru-RU" sz="2800" i="1" dirty="0" smtClean="0">
              <a:solidFill>
                <a:srgbClr val="FF0000"/>
              </a:solidFill>
              <a:latin typeface="Arial Narrow" pitchFamily="34" charset="0"/>
            </a:endParaRPr>
          </a:p>
          <a:p>
            <a:pPr>
              <a:buAutoNum type="arabicPeriod"/>
            </a:pPr>
            <a:r>
              <a:rPr lang="ru-RU" sz="2400" dirty="0" smtClean="0">
                <a:latin typeface="Arial Narrow" pitchFamily="34" charset="0"/>
              </a:rPr>
              <a:t> Цель должна формулироваться простым языком, доступным для обучающихся, быть однозначной, достижимой и диагностируемой.</a:t>
            </a:r>
          </a:p>
          <a:p>
            <a:pPr>
              <a:buAutoNum type="arabicPeriod"/>
            </a:pPr>
            <a:r>
              <a:rPr lang="ru-RU" sz="2400" dirty="0" smtClean="0">
                <a:latin typeface="Arial Narrow" pitchFamily="34" charset="0"/>
              </a:rPr>
              <a:t> Критерии должны быть сформулированы доступно и обязательно озвучены до выполнения задания.</a:t>
            </a:r>
          </a:p>
          <a:p>
            <a:r>
              <a:rPr lang="ru-RU" sz="2400" dirty="0" smtClean="0">
                <a:latin typeface="Arial Narrow" pitchFamily="34" charset="0"/>
              </a:rPr>
              <a:t>3. Планируйте урок так, чтобы в нём была вариативная часть, задания которой можно сокращать или увеличивать без ущерба для структуры и логики урока.</a:t>
            </a:r>
          </a:p>
          <a:p>
            <a:r>
              <a:rPr lang="ru-RU" sz="2400" dirty="0" smtClean="0">
                <a:latin typeface="Arial Narrow" pitchFamily="34" charset="0"/>
              </a:rPr>
              <a:t>4. Не подменяйте </a:t>
            </a:r>
            <a:r>
              <a:rPr lang="ru-RU" sz="2400" dirty="0" err="1" smtClean="0">
                <a:latin typeface="Arial Narrow" pitchFamily="34" charset="0"/>
              </a:rPr>
              <a:t>взаимооценку</a:t>
            </a:r>
            <a:r>
              <a:rPr lang="ru-RU" sz="2400" dirty="0" smtClean="0">
                <a:latin typeface="Arial Narrow" pitchFamily="34" charset="0"/>
              </a:rPr>
              <a:t> обучающихся взаимопроверкой.</a:t>
            </a:r>
          </a:p>
          <a:p>
            <a:r>
              <a:rPr lang="ru-RU" sz="2400" dirty="0" smtClean="0">
                <a:latin typeface="Arial Narrow" pitchFamily="34" charset="0"/>
              </a:rPr>
              <a:t>5. Не комментируйте результаты самооценки.</a:t>
            </a:r>
          </a:p>
          <a:p>
            <a:r>
              <a:rPr lang="ru-RU" sz="2400" dirty="0" smtClean="0">
                <a:latin typeface="Arial Narrow" pitchFamily="34" charset="0"/>
              </a:rPr>
              <a:t>6. Не проводите рефлексию формально.</a:t>
            </a:r>
            <a:endParaRPr lang="ru-RU" sz="2400" dirty="0">
              <a:latin typeface="Arial Narrow"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428604"/>
            <a:ext cx="8572560" cy="4955203"/>
          </a:xfrm>
          <a:prstGeom prst="rect">
            <a:avLst/>
          </a:prstGeom>
          <a:noFill/>
        </p:spPr>
        <p:txBody>
          <a:bodyPr wrap="square" rtlCol="0">
            <a:spAutoFit/>
          </a:bodyPr>
          <a:lstStyle/>
          <a:p>
            <a:r>
              <a:rPr lang="ru-RU" sz="2800" dirty="0" smtClean="0">
                <a:solidFill>
                  <a:srgbClr val="FF0000"/>
                </a:solidFill>
                <a:latin typeface="Arial Narrow" pitchFamily="34" charset="0"/>
              </a:rPr>
              <a:t>Преимущества формирующего оценивания</a:t>
            </a:r>
          </a:p>
          <a:p>
            <a:endParaRPr lang="ru-RU" sz="2400" dirty="0" smtClean="0">
              <a:latin typeface="Arial Narrow" pitchFamily="34" charset="0"/>
            </a:endParaRPr>
          </a:p>
          <a:p>
            <a:r>
              <a:rPr lang="ru-RU" sz="2400" dirty="0" smtClean="0">
                <a:latin typeface="Arial Narrow" pitchFamily="34" charset="0"/>
              </a:rPr>
              <a:t>При правильном использовании формирующего оценивания учитель может ответить на следующие вопросы:</a:t>
            </a:r>
          </a:p>
          <a:p>
            <a:pPr lvl="0"/>
            <a:endParaRPr lang="ru-RU" sz="2400" dirty="0" smtClean="0">
              <a:latin typeface="Arial Narrow" pitchFamily="34" charset="0"/>
            </a:endParaRPr>
          </a:p>
          <a:p>
            <a:pPr lvl="0">
              <a:buFont typeface="Arial" pitchFamily="34" charset="0"/>
              <a:buChar char="•"/>
            </a:pPr>
            <a:r>
              <a:rPr lang="ru-RU" sz="2400" dirty="0" smtClean="0">
                <a:latin typeface="Arial Narrow" pitchFamily="34" charset="0"/>
              </a:rPr>
              <a:t> Кто из обучающихся не усвоил определённый материал?</a:t>
            </a:r>
          </a:p>
          <a:p>
            <a:pPr lvl="0">
              <a:buFont typeface="Arial" pitchFamily="34" charset="0"/>
              <a:buChar char="•"/>
            </a:pPr>
            <a:r>
              <a:rPr lang="ru-RU" sz="2400" dirty="0" smtClean="0">
                <a:latin typeface="Arial Narrow" pitchFamily="34" charset="0"/>
              </a:rPr>
              <a:t> Каковы слабые и сильные стороны обучающихся?</a:t>
            </a:r>
          </a:p>
          <a:p>
            <a:pPr lvl="0">
              <a:buFont typeface="Arial" pitchFamily="34" charset="0"/>
              <a:buChar char="•"/>
            </a:pPr>
            <a:r>
              <a:rPr lang="ru-RU" sz="2400" dirty="0" smtClean="0">
                <a:latin typeface="Arial Narrow" pitchFamily="34" charset="0"/>
              </a:rPr>
              <a:t> Правильные ли методики преподавания были использованы?</a:t>
            </a:r>
          </a:p>
          <a:p>
            <a:pPr lvl="0">
              <a:buFont typeface="Arial" pitchFamily="34" charset="0"/>
              <a:buChar char="•"/>
            </a:pPr>
            <a:r>
              <a:rPr lang="ru-RU" sz="2400" dirty="0" smtClean="0">
                <a:latin typeface="Arial Narrow" pitchFamily="34" charset="0"/>
              </a:rPr>
              <a:t> Какие виды обратной связи необходимо применять?</a:t>
            </a:r>
          </a:p>
          <a:p>
            <a:pPr lvl="0">
              <a:buFont typeface="Arial" pitchFamily="34" charset="0"/>
              <a:buChar char="•"/>
            </a:pPr>
            <a:r>
              <a:rPr lang="ru-RU" sz="2400" dirty="0" smtClean="0">
                <a:latin typeface="Arial Narrow" pitchFamily="34" charset="0"/>
              </a:rPr>
              <a:t> Каким образом можно сгруппировать обучающихся для реализации определённых учебных задач?</a:t>
            </a:r>
          </a:p>
          <a:p>
            <a:pPr lvl="0">
              <a:buFont typeface="Arial" pitchFamily="34" charset="0"/>
              <a:buChar char="•"/>
            </a:pPr>
            <a:r>
              <a:rPr lang="ru-RU" sz="2400" dirty="0" smtClean="0">
                <a:latin typeface="Arial Narrow" pitchFamily="34" charset="0"/>
              </a:rPr>
              <a:t> Какие дифференцированные задания для обучающихся необходимо подготовить?</a:t>
            </a:r>
            <a:endParaRPr lang="ru-RU" sz="2400" dirty="0">
              <a:latin typeface="Arial Narrow"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857232"/>
            <a:ext cx="8501122" cy="4401205"/>
          </a:xfrm>
          <a:prstGeom prst="rect">
            <a:avLst/>
          </a:prstGeom>
          <a:noFill/>
        </p:spPr>
        <p:txBody>
          <a:bodyPr wrap="square" rtlCol="0">
            <a:spAutoFit/>
          </a:bodyPr>
          <a:lstStyle/>
          <a:p>
            <a:r>
              <a:rPr lang="ru-RU" sz="2800" dirty="0" smtClean="0">
                <a:solidFill>
                  <a:srgbClr val="FF0000"/>
                </a:solidFill>
                <a:latin typeface="Arial Narrow" pitchFamily="34" charset="0"/>
              </a:rPr>
              <a:t>ОЦЕНИВАНИЕ</a:t>
            </a:r>
            <a:r>
              <a:rPr lang="ru-RU" sz="2800" dirty="0" smtClean="0">
                <a:latin typeface="Arial Narrow" pitchFamily="34" charset="0"/>
              </a:rPr>
              <a:t> знаний учащихся - выражение </a:t>
            </a:r>
            <a:r>
              <a:rPr lang="ru-RU" sz="2800" dirty="0" smtClean="0">
                <a:solidFill>
                  <a:srgbClr val="7030A0"/>
                </a:solidFill>
                <a:latin typeface="Arial Narrow" pitchFamily="34" charset="0"/>
              </a:rPr>
              <a:t>отношения</a:t>
            </a:r>
            <a:r>
              <a:rPr lang="ru-RU" sz="2800" dirty="0" smtClean="0">
                <a:latin typeface="Arial Narrow" pitchFamily="34" charset="0"/>
              </a:rPr>
              <a:t> </a:t>
            </a:r>
            <a:r>
              <a:rPr lang="ru-RU" sz="2800" dirty="0" smtClean="0">
                <a:solidFill>
                  <a:srgbClr val="7030A0"/>
                </a:solidFill>
                <a:latin typeface="Arial Narrow" pitchFamily="34" charset="0"/>
              </a:rPr>
              <a:t>между тем, что ученик знает</a:t>
            </a:r>
            <a:r>
              <a:rPr lang="ru-RU" sz="2800" dirty="0" smtClean="0">
                <a:latin typeface="Arial Narrow" pitchFamily="34" charset="0"/>
              </a:rPr>
              <a:t> по вопросам программы, </a:t>
            </a:r>
            <a:r>
              <a:rPr lang="ru-RU" sz="2800" dirty="0" smtClean="0">
                <a:solidFill>
                  <a:srgbClr val="7030A0"/>
                </a:solidFill>
                <a:latin typeface="Arial Narrow" pitchFamily="34" charset="0"/>
              </a:rPr>
              <a:t>и тем, что он должен знать</a:t>
            </a:r>
            <a:r>
              <a:rPr lang="ru-RU" sz="2800" dirty="0" smtClean="0">
                <a:latin typeface="Arial Narrow" pitchFamily="34" charset="0"/>
              </a:rPr>
              <a:t> к данному моменту обучения</a:t>
            </a:r>
          </a:p>
          <a:p>
            <a:endParaRPr lang="ru-RU" sz="2800" dirty="0" smtClean="0">
              <a:latin typeface="Arial Narrow" pitchFamily="34" charset="0"/>
            </a:endParaRPr>
          </a:p>
          <a:p>
            <a:r>
              <a:rPr lang="ru-RU" sz="2800" dirty="0" smtClean="0">
                <a:solidFill>
                  <a:srgbClr val="FF0000"/>
                </a:solidFill>
                <a:latin typeface="Arial Narrow" pitchFamily="34" charset="0"/>
              </a:rPr>
              <a:t>ОЦЕНКА</a:t>
            </a:r>
            <a:r>
              <a:rPr lang="ru-RU" sz="2800" dirty="0" smtClean="0">
                <a:latin typeface="Arial Narrow" pitchFamily="34" charset="0"/>
              </a:rPr>
              <a:t> - </a:t>
            </a:r>
            <a:r>
              <a:rPr lang="ru-RU" sz="2800" dirty="0" smtClean="0">
                <a:solidFill>
                  <a:srgbClr val="7030A0"/>
                </a:solidFill>
                <a:latin typeface="Arial Narrow" pitchFamily="34" charset="0"/>
              </a:rPr>
              <a:t>действие учителя</a:t>
            </a:r>
            <a:r>
              <a:rPr lang="ru-RU" sz="2800" dirty="0" smtClean="0">
                <a:latin typeface="Arial Narrow" pitchFamily="34" charset="0"/>
              </a:rPr>
              <a:t>, связанное с </a:t>
            </a:r>
            <a:r>
              <a:rPr lang="ru-RU" sz="2800" dirty="0" err="1" smtClean="0">
                <a:latin typeface="Arial Narrow" pitchFamily="34" charset="0"/>
              </a:rPr>
              <a:t>ранжировкой</a:t>
            </a:r>
            <a:r>
              <a:rPr lang="ru-RU" sz="2800" dirty="0" smtClean="0">
                <a:latin typeface="Arial Narrow" pitchFamily="34" charset="0"/>
              </a:rPr>
              <a:t> результатов учебной работы</a:t>
            </a:r>
          </a:p>
          <a:p>
            <a:endParaRPr lang="ru-RU" sz="2800" dirty="0" smtClean="0">
              <a:latin typeface="Arial Narrow" pitchFamily="34" charset="0"/>
            </a:endParaRPr>
          </a:p>
          <a:p>
            <a:r>
              <a:rPr lang="ru-RU" sz="2800" dirty="0" smtClean="0">
                <a:solidFill>
                  <a:srgbClr val="FF0000"/>
                </a:solidFill>
                <a:latin typeface="Arial Narrow" pitchFamily="34" charset="0"/>
              </a:rPr>
              <a:t>ОЦЕНИВАНИЕ</a:t>
            </a:r>
            <a:r>
              <a:rPr lang="ru-RU" sz="2800" dirty="0" smtClean="0">
                <a:latin typeface="Arial Narrow" pitchFamily="34" charset="0"/>
              </a:rPr>
              <a:t> - </a:t>
            </a:r>
            <a:r>
              <a:rPr lang="ru-RU" sz="2800" dirty="0" smtClean="0">
                <a:solidFill>
                  <a:srgbClr val="7030A0"/>
                </a:solidFill>
                <a:latin typeface="Arial Narrow" pitchFamily="34" charset="0"/>
              </a:rPr>
              <a:t>процедура контроля учебных достижений</a:t>
            </a:r>
            <a:r>
              <a:rPr lang="ru-RU" sz="2800" dirty="0" smtClean="0">
                <a:latin typeface="Arial Narrow" pitchFamily="34" charset="0"/>
              </a:rPr>
              <a:t>, заключающаяся в соотнесении достигнутых результатов с поставленными педагогическими целями</a:t>
            </a:r>
            <a:endParaRPr lang="ru-RU" sz="2800" dirty="0">
              <a:latin typeface="Arial Narrow"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42844" y="152400"/>
          <a:ext cx="8858312" cy="6217920"/>
        </p:xfrm>
        <a:graphic>
          <a:graphicData uri="http://schemas.openxmlformats.org/drawingml/2006/table">
            <a:tbl>
              <a:tblPr/>
              <a:tblGrid>
                <a:gridCol w="2714644"/>
                <a:gridCol w="6143668"/>
              </a:tblGrid>
              <a:tr h="0">
                <a:tc>
                  <a:txBody>
                    <a:bodyPr/>
                    <a:lstStyle/>
                    <a:p>
                      <a:pPr algn="ctr">
                        <a:lnSpc>
                          <a:spcPct val="100000"/>
                        </a:lnSpc>
                        <a:spcAft>
                          <a:spcPts val="0"/>
                        </a:spcAft>
                      </a:pPr>
                      <a:r>
                        <a:rPr lang="ru-RU" sz="2800" b="0" i="0" u="none" strike="noStrike" spc="0" dirty="0">
                          <a:solidFill>
                            <a:srgbClr val="7030A0"/>
                          </a:solidFill>
                          <a:latin typeface="Arial Narrow"/>
                          <a:ea typeface="Times New Roman"/>
                          <a:cs typeface="Times New Roman"/>
                        </a:rPr>
                        <a:t>Этапы</a:t>
                      </a:r>
                      <a:endParaRPr lang="ru-RU" sz="2800" dirty="0">
                        <a:solidFill>
                          <a:srgbClr val="7030A0"/>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2800" b="0" i="0" u="none" strike="noStrike" spc="0" dirty="0">
                          <a:solidFill>
                            <a:srgbClr val="7030A0"/>
                          </a:solidFill>
                          <a:latin typeface="Arial Narrow"/>
                          <a:ea typeface="Times New Roman"/>
                          <a:cs typeface="Times New Roman"/>
                        </a:rPr>
                        <a:t>Метапредметные результаты</a:t>
                      </a:r>
                      <a:endParaRPr lang="ru-RU" sz="2800" dirty="0">
                        <a:solidFill>
                          <a:srgbClr val="7030A0"/>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lnSpc>
                          <a:spcPct val="100000"/>
                        </a:lnSpc>
                        <a:spcAft>
                          <a:spcPts val="0"/>
                        </a:spcAft>
                      </a:pPr>
                      <a:r>
                        <a:rPr lang="ru-RU" sz="2000" b="0" i="0" u="none" strike="noStrike" spc="0" dirty="0">
                          <a:solidFill>
                            <a:srgbClr val="000000"/>
                          </a:solidFill>
                          <a:latin typeface="Arial Narrow"/>
                          <a:ea typeface="Times New Roman"/>
                          <a:cs typeface="Times New Roman"/>
                        </a:rPr>
                        <a:t>Планирование целей обучения</a:t>
                      </a:r>
                      <a:endParaRPr lang="ru-RU" sz="2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ru-RU" sz="2000" b="0" i="0" u="none" strike="noStrike" spc="0" dirty="0" err="1">
                          <a:solidFill>
                            <a:srgbClr val="000000"/>
                          </a:solidFill>
                          <a:latin typeface="Arial Narrow"/>
                          <a:ea typeface="Times New Roman"/>
                          <a:cs typeface="Times New Roman"/>
                        </a:rPr>
                        <a:t>Целеполагание</a:t>
                      </a:r>
                      <a:r>
                        <a:rPr lang="ru-RU" sz="2000" b="0" i="0" u="none" strike="noStrike" spc="0" dirty="0">
                          <a:solidFill>
                            <a:srgbClr val="000000"/>
                          </a:solidFill>
                          <a:latin typeface="Arial Narrow"/>
                          <a:ea typeface="Times New Roman"/>
                          <a:cs typeface="Times New Roman"/>
                        </a:rPr>
                        <a:t>; анализ условий достижения целей; выбор целевых приоритетов</a:t>
                      </a:r>
                      <a:endParaRPr lang="ru-RU" sz="20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lnSpc>
                          <a:spcPct val="100000"/>
                        </a:lnSpc>
                        <a:spcAft>
                          <a:spcPts val="0"/>
                        </a:spcAft>
                      </a:pPr>
                      <a:r>
                        <a:rPr lang="ru-RU" sz="2000" b="0" i="0" u="none" strike="noStrike" spc="0" dirty="0">
                          <a:solidFill>
                            <a:srgbClr val="000000"/>
                          </a:solidFill>
                          <a:latin typeface="Arial Narrow"/>
                          <a:ea typeface="Times New Roman"/>
                          <a:cs typeface="Times New Roman"/>
                        </a:rPr>
                        <a:t>Формулирование задач урока</a:t>
                      </a:r>
                      <a:endParaRPr lang="ru-RU" sz="2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ru-RU" sz="2000" b="0" i="0" u="none" strike="noStrike" spc="0" dirty="0">
                          <a:solidFill>
                            <a:srgbClr val="000000"/>
                          </a:solidFill>
                          <a:latin typeface="Arial Narrow"/>
                          <a:ea typeface="Times New Roman"/>
                          <a:cs typeface="Times New Roman"/>
                        </a:rPr>
                        <a:t>Планирование обучающимися путей достижения целей</a:t>
                      </a:r>
                      <a:endParaRPr lang="ru-RU" sz="2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lnSpc>
                          <a:spcPct val="100000"/>
                        </a:lnSpc>
                        <a:spcAft>
                          <a:spcPts val="0"/>
                        </a:spcAft>
                      </a:pPr>
                      <a:r>
                        <a:rPr lang="ru-RU" sz="2000" dirty="0">
                          <a:latin typeface="Arial Narrow"/>
                          <a:ea typeface="Times New Roman"/>
                          <a:cs typeface="Times New Roman"/>
                        </a:rPr>
                        <a:t>Формулирование критериев деятельности обучающихся на уроке</a:t>
                      </a:r>
                      <a:endParaRPr lang="ru-RU"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ru-RU" sz="2000" dirty="0">
                          <a:latin typeface="Arial Narrow"/>
                          <a:ea typeface="Times New Roman"/>
                          <a:cs typeface="Times New Roman"/>
                        </a:rPr>
                        <a:t>Формулирование обучающимися вопросов, необходимых для организации своей деятельности; самостоятельная оценка учениками правильности выполнения действий по достижении поставленных целей</a:t>
                      </a:r>
                      <a:endParaRPr lang="ru-RU" sz="2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lnSpc>
                          <a:spcPct val="100000"/>
                        </a:lnSpc>
                        <a:spcAft>
                          <a:spcPts val="0"/>
                        </a:spcAft>
                      </a:pPr>
                      <a:r>
                        <a:rPr lang="ru-RU" sz="2000" dirty="0">
                          <a:latin typeface="Arial Narrow"/>
                          <a:ea typeface="Times New Roman"/>
                          <a:cs typeface="Times New Roman"/>
                        </a:rPr>
                        <a:t>Осуществление обучающимися оценки, самооценки, </a:t>
                      </a:r>
                      <a:r>
                        <a:rPr lang="ru-RU" sz="2000" dirty="0" err="1">
                          <a:latin typeface="Arial Narrow"/>
                          <a:ea typeface="Times New Roman"/>
                          <a:cs typeface="Times New Roman"/>
                        </a:rPr>
                        <a:t>взаимооценки</a:t>
                      </a:r>
                      <a:r>
                        <a:rPr lang="ru-RU" sz="2000" dirty="0">
                          <a:latin typeface="Arial Narrow"/>
                          <a:ea typeface="Times New Roman"/>
                          <a:cs typeface="Times New Roman"/>
                        </a:rPr>
                        <a:t> по критериям</a:t>
                      </a:r>
                      <a:endParaRPr lang="ru-RU"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ru-RU" sz="2000" dirty="0">
                          <a:latin typeface="Arial Narrow"/>
                          <a:ea typeface="Times New Roman"/>
                          <a:cs typeface="Times New Roman"/>
                        </a:rPr>
                        <a:t>Самостоятельное оценивание правильности выполнения действий по заранее выработанным </a:t>
                      </a:r>
                      <a:r>
                        <a:rPr lang="ru-RU" sz="2000" dirty="0" smtClean="0">
                          <a:latin typeface="Arial Narrow"/>
                          <a:ea typeface="Times New Roman"/>
                          <a:cs typeface="Times New Roman"/>
                        </a:rPr>
                        <a:t>критериям</a:t>
                      </a:r>
                      <a:r>
                        <a:rPr lang="ru-RU" sz="2000" dirty="0">
                          <a:latin typeface="Arial Narrow"/>
                          <a:ea typeface="Times New Roman"/>
                          <a:cs typeface="Times New Roman"/>
                        </a:rPr>
                        <a:t>; осуществление взаимного контроля и оказание взаимопомощи; отображение в речи (описание, объяснение) содержания совершаемых действий как в форме громкой социализированной речи, так и в форме внутренней речи</a:t>
                      </a:r>
                      <a:endParaRPr lang="ru-RU" sz="20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lnSpc>
                          <a:spcPct val="100000"/>
                        </a:lnSpc>
                        <a:spcAft>
                          <a:spcPts val="0"/>
                        </a:spcAft>
                      </a:pPr>
                      <a:r>
                        <a:rPr lang="ru-RU" sz="2000">
                          <a:latin typeface="Arial Narrow"/>
                          <a:ea typeface="Times New Roman"/>
                          <a:cs typeface="Times New Roman"/>
                        </a:rPr>
                        <a:t>Осуществление обратной связи</a:t>
                      </a:r>
                      <a:endParaRPr lang="ru-RU"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ru-RU" sz="2000" dirty="0">
                          <a:latin typeface="Arial Narrow"/>
                          <a:ea typeface="Times New Roman"/>
                          <a:cs typeface="Times New Roman"/>
                        </a:rPr>
                        <a:t>Сравнение разных точек зрения на обсуждаемые вопросы; осуществление рефлексии, в том числе коммуникативной</a:t>
                      </a:r>
                      <a:endParaRPr lang="ru-RU" sz="2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lnSpc>
                          <a:spcPct val="100000"/>
                        </a:lnSpc>
                        <a:spcAft>
                          <a:spcPts val="0"/>
                        </a:spcAft>
                      </a:pPr>
                      <a:r>
                        <a:rPr lang="ru-RU" sz="2000" dirty="0" smtClean="0">
                          <a:latin typeface="Arial Narrow"/>
                          <a:ea typeface="Times New Roman"/>
                          <a:cs typeface="Times New Roman"/>
                        </a:rPr>
                        <a:t>Корректировка </a:t>
                      </a:r>
                      <a:r>
                        <a:rPr lang="ru-RU" sz="2000" dirty="0">
                          <a:latin typeface="Arial Narrow"/>
                          <a:ea typeface="Times New Roman"/>
                          <a:cs typeface="Times New Roman"/>
                        </a:rPr>
                        <a:t>образовательного маршрута</a:t>
                      </a:r>
                      <a:endParaRPr lang="ru-RU" sz="2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ru-RU" sz="2000" dirty="0">
                          <a:latin typeface="Arial Narrow"/>
                          <a:ea typeface="Times New Roman"/>
                          <a:cs typeface="Times New Roman"/>
                        </a:rPr>
                        <a:t>Выделение альтернативных способов достижения цели и выбор наиболее эффективных из них</a:t>
                      </a:r>
                      <a:endParaRPr lang="ru-RU"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572560" cy="5262979"/>
          </a:xfrm>
          <a:prstGeom prst="rect">
            <a:avLst/>
          </a:prstGeom>
          <a:noFill/>
        </p:spPr>
        <p:txBody>
          <a:bodyPr wrap="square" rtlCol="0">
            <a:spAutoFit/>
          </a:bodyPr>
          <a:lstStyle/>
          <a:p>
            <a:r>
              <a:rPr lang="ru-RU" sz="2400" dirty="0" smtClean="0">
                <a:solidFill>
                  <a:srgbClr val="7030A0"/>
                </a:solidFill>
                <a:latin typeface="Arial Narrow" pitchFamily="34" charset="0"/>
              </a:rPr>
              <a:t>Формирующее оценивание позволяет достичь таких метапредметных результатов, как:</a:t>
            </a:r>
          </a:p>
          <a:p>
            <a:pPr lvl="0"/>
            <a:endParaRPr lang="ru-RU" sz="2400" dirty="0" smtClean="0">
              <a:latin typeface="Arial Narrow" pitchFamily="34" charset="0"/>
            </a:endParaRPr>
          </a:p>
          <a:p>
            <a:pPr lvl="0">
              <a:buFont typeface="Arial" pitchFamily="34" charset="0"/>
              <a:buChar char="•"/>
            </a:pPr>
            <a:r>
              <a:rPr lang="ru-RU" sz="2400" dirty="0" smtClean="0">
                <a:latin typeface="Arial Narrow" pitchFamily="34" charset="0"/>
              </a:rPr>
              <a:t> умение осуществлять выбор наиболее эффективных способов решения задач в зависимости от конкретных условий (познавательные УУД);</a:t>
            </a:r>
          </a:p>
          <a:p>
            <a:pPr lvl="0">
              <a:buFont typeface="Arial" pitchFamily="34" charset="0"/>
              <a:buChar char="•"/>
            </a:pPr>
            <a:r>
              <a:rPr lang="ru-RU" sz="2400" dirty="0" smtClean="0">
                <a:latin typeface="Arial Narrow" pitchFamily="34" charset="0"/>
              </a:rPr>
              <a:t> способность устанавливать причинно-следственные связи (познавательные УУД);</a:t>
            </a:r>
          </a:p>
          <a:p>
            <a:pPr lvl="0">
              <a:buFont typeface="Arial" pitchFamily="34" charset="0"/>
              <a:buChar char="•"/>
            </a:pPr>
            <a:r>
              <a:rPr lang="ru-RU" sz="2400" dirty="0" smtClean="0">
                <a:latin typeface="Arial Narrow" pitchFamily="34" charset="0"/>
              </a:rPr>
              <a:t> умение логически рассуждать (познавательные УУД);</a:t>
            </a:r>
          </a:p>
          <a:p>
            <a:pPr lvl="0">
              <a:buFont typeface="Arial" pitchFamily="34" charset="0"/>
              <a:buChar char="•"/>
            </a:pPr>
            <a:r>
              <a:rPr lang="ru-RU" sz="2400" dirty="0" smtClean="0">
                <a:latin typeface="Arial Narrow" pitchFamily="34" charset="0"/>
              </a:rPr>
              <a:t> способность отображать в речи содержание совершаемых действий (коммуникативные УУД);</a:t>
            </a:r>
          </a:p>
          <a:p>
            <a:pPr lvl="0">
              <a:buFont typeface="Arial" pitchFamily="34" charset="0"/>
              <a:buChar char="•"/>
            </a:pPr>
            <a:r>
              <a:rPr lang="ru-RU" sz="2400" dirty="0" smtClean="0">
                <a:latin typeface="Arial Narrow" pitchFamily="34" charset="0"/>
              </a:rPr>
              <a:t> способность самостоятельно оценивать правильность выполнения действия и вносить необходимые коррективы в его исполнение как в конце, так и по ходу его реализации (регулятивные УУД).</a:t>
            </a:r>
            <a:endParaRPr lang="ru-RU" sz="2400" dirty="0">
              <a:latin typeface="Arial Narrow"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42844" y="142852"/>
          <a:ext cx="8858312" cy="6102077"/>
        </p:xfrm>
        <a:graphic>
          <a:graphicData uri="http://schemas.openxmlformats.org/drawingml/2006/table">
            <a:tbl>
              <a:tblPr/>
              <a:tblGrid>
                <a:gridCol w="1440376"/>
                <a:gridCol w="5905541"/>
                <a:gridCol w="1512395"/>
              </a:tblGrid>
              <a:tr h="113944">
                <a:tc>
                  <a:txBody>
                    <a:bodyPr/>
                    <a:lstStyle/>
                    <a:p>
                      <a:pPr algn="ctr">
                        <a:lnSpc>
                          <a:spcPct val="100000"/>
                        </a:lnSpc>
                        <a:spcAft>
                          <a:spcPts val="0"/>
                        </a:spcAft>
                      </a:pPr>
                      <a:r>
                        <a:rPr lang="ru-RU" sz="1600" dirty="0">
                          <a:solidFill>
                            <a:srgbClr val="7030A0"/>
                          </a:solidFill>
                          <a:latin typeface="Arial Narrow"/>
                          <a:ea typeface="Times New Roman"/>
                          <a:cs typeface="Times New Roman"/>
                        </a:rPr>
                        <a:t>Наименование группы приёмов</a:t>
                      </a:r>
                      <a:endParaRPr lang="ru-RU" sz="1600" dirty="0">
                        <a:solidFill>
                          <a:srgbClr val="7030A0"/>
                        </a:solidFill>
                        <a:latin typeface="Times New Roman"/>
                        <a:ea typeface="Times New Roman"/>
                        <a:cs typeface="Times New Roman"/>
                      </a:endParaRPr>
                    </a:p>
                  </a:txBody>
                  <a:tcPr marL="51275" marR="512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600" dirty="0">
                          <a:solidFill>
                            <a:srgbClr val="7030A0"/>
                          </a:solidFill>
                          <a:latin typeface="Arial Narrow"/>
                          <a:ea typeface="Times New Roman"/>
                          <a:cs typeface="Times New Roman"/>
                        </a:rPr>
                        <a:t>Описание</a:t>
                      </a:r>
                      <a:endParaRPr lang="ru-RU" sz="1600" dirty="0">
                        <a:solidFill>
                          <a:srgbClr val="7030A0"/>
                        </a:solidFill>
                        <a:latin typeface="Times New Roman"/>
                        <a:ea typeface="Times New Roman"/>
                        <a:cs typeface="Times New Roman"/>
                      </a:endParaRPr>
                    </a:p>
                  </a:txBody>
                  <a:tcPr marL="51275" marR="512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600" dirty="0" smtClean="0">
                          <a:solidFill>
                            <a:srgbClr val="7030A0"/>
                          </a:solidFill>
                          <a:latin typeface="Arial Narrow" pitchFamily="34" charset="0"/>
                          <a:ea typeface="Times New Roman"/>
                          <a:cs typeface="Times New Roman"/>
                        </a:rPr>
                        <a:t>Форма работы</a:t>
                      </a:r>
                      <a:endParaRPr lang="ru-RU" sz="1600" dirty="0">
                        <a:solidFill>
                          <a:srgbClr val="7030A0"/>
                        </a:solidFill>
                        <a:latin typeface="Arial Narrow" pitchFamily="34" charset="0"/>
                        <a:ea typeface="Times New Roman"/>
                        <a:cs typeface="Times New Roman"/>
                      </a:endParaRPr>
                    </a:p>
                  </a:txBody>
                  <a:tcPr marL="51275" marR="512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7196">
                <a:tc>
                  <a:txBody>
                    <a:bodyPr/>
                    <a:lstStyle/>
                    <a:p>
                      <a:pPr algn="just">
                        <a:lnSpc>
                          <a:spcPct val="100000"/>
                        </a:lnSpc>
                        <a:spcAft>
                          <a:spcPts val="0"/>
                        </a:spcAft>
                      </a:pPr>
                      <a:r>
                        <a:rPr lang="ru-RU" sz="1600" dirty="0">
                          <a:solidFill>
                            <a:srgbClr val="FF0000"/>
                          </a:solidFill>
                          <a:latin typeface="Arial Narrow"/>
                          <a:ea typeface="Times New Roman"/>
                          <a:cs typeface="Times New Roman"/>
                        </a:rPr>
                        <a:t>Сочинения. Эссе. Заметки</a:t>
                      </a:r>
                      <a:endParaRPr lang="ru-RU" sz="1600" dirty="0">
                        <a:solidFill>
                          <a:srgbClr val="FF0000"/>
                        </a:solidFill>
                        <a:latin typeface="Times New Roman"/>
                        <a:ea typeface="Times New Roman"/>
                        <a:cs typeface="Times New Roman"/>
                      </a:endParaRPr>
                    </a:p>
                  </a:txBody>
                  <a:tcPr marL="51275" marR="512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ru-RU" sz="1600" dirty="0">
                          <a:latin typeface="Arial Narrow"/>
                          <a:ea typeface="Times New Roman"/>
                          <a:cs typeface="Times New Roman"/>
                        </a:rPr>
                        <a:t>Написание </a:t>
                      </a:r>
                      <a:r>
                        <a:rPr lang="ru-RU" sz="1600" dirty="0" smtClean="0">
                          <a:latin typeface="Arial Narrow"/>
                          <a:ea typeface="Times New Roman"/>
                          <a:cs typeface="Times New Roman"/>
                        </a:rPr>
                        <a:t>работ</a:t>
                      </a:r>
                      <a:r>
                        <a:rPr lang="ru-RU" sz="1600" dirty="0">
                          <a:latin typeface="Arial Narrow"/>
                          <a:ea typeface="Times New Roman"/>
                          <a:cs typeface="Times New Roman"/>
                        </a:rPr>
                        <a:t>, отражающих процесс понимания обучающимися изученного материала. Проводится по итогам изучения тем, разделов, </a:t>
                      </a:r>
                      <a:r>
                        <a:rPr lang="ru-RU" sz="1600" dirty="0" smtClean="0">
                          <a:latin typeface="Arial Narrow"/>
                          <a:ea typeface="Times New Roman"/>
                          <a:cs typeface="Times New Roman"/>
                        </a:rPr>
                        <a:t>блоков</a:t>
                      </a:r>
                      <a:endParaRPr lang="ru-RU" sz="1600" dirty="0">
                        <a:latin typeface="Times New Roman"/>
                        <a:ea typeface="Times New Roman"/>
                        <a:cs typeface="Times New Roman"/>
                      </a:endParaRPr>
                    </a:p>
                  </a:txBody>
                  <a:tcPr marL="51275" marR="512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ru-RU" sz="1600" dirty="0" smtClean="0">
                          <a:latin typeface="Arial Narrow"/>
                          <a:ea typeface="Times New Roman"/>
                          <a:cs typeface="Times New Roman"/>
                        </a:rPr>
                        <a:t>Письменная, индивидуальная</a:t>
                      </a:r>
                      <a:endParaRPr lang="ru-RU" sz="1600" dirty="0">
                        <a:latin typeface="Arial Narrow" pitchFamily="34" charset="0"/>
                        <a:ea typeface="Times New Roman"/>
                        <a:cs typeface="Times New Roman"/>
                      </a:endParaRPr>
                    </a:p>
                  </a:txBody>
                  <a:tcPr marL="51275" marR="512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0636">
                <a:tc>
                  <a:txBody>
                    <a:bodyPr/>
                    <a:lstStyle/>
                    <a:p>
                      <a:pPr algn="just">
                        <a:lnSpc>
                          <a:spcPct val="100000"/>
                        </a:lnSpc>
                        <a:spcAft>
                          <a:spcPts val="0"/>
                        </a:spcAft>
                      </a:pPr>
                      <a:r>
                        <a:rPr lang="ru-RU" sz="1600" dirty="0">
                          <a:solidFill>
                            <a:srgbClr val="FF0000"/>
                          </a:solidFill>
                          <a:latin typeface="Arial Narrow"/>
                          <a:ea typeface="Times New Roman"/>
                          <a:cs typeface="Times New Roman"/>
                        </a:rPr>
                        <a:t>Высказывания</a:t>
                      </a:r>
                      <a:endParaRPr lang="ru-RU" sz="1600" dirty="0">
                        <a:solidFill>
                          <a:srgbClr val="FF0000"/>
                        </a:solidFill>
                        <a:latin typeface="Times New Roman"/>
                        <a:ea typeface="Times New Roman"/>
                        <a:cs typeface="Times New Roman"/>
                      </a:endParaRPr>
                    </a:p>
                  </a:txBody>
                  <a:tcPr marL="51275" marR="512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ru-RU" sz="1600" dirty="0">
                          <a:latin typeface="Arial Narrow"/>
                          <a:ea typeface="Times New Roman"/>
                          <a:cs typeface="Times New Roman"/>
                        </a:rPr>
                        <a:t>Составление высказываний, рассуждений обучающимися, построенных таким образом, чтобы выявить проблемы в освоении материала. Проводится по итогам изучения материала, выполнения упражнений, </a:t>
                      </a:r>
                      <a:r>
                        <a:rPr lang="ru-RU" sz="1600" dirty="0" smtClean="0">
                          <a:latin typeface="Arial Narrow"/>
                          <a:ea typeface="Times New Roman"/>
                          <a:cs typeface="Times New Roman"/>
                        </a:rPr>
                        <a:t>тестов</a:t>
                      </a:r>
                      <a:endParaRPr lang="ru-RU" sz="1600" dirty="0">
                        <a:latin typeface="Times New Roman"/>
                        <a:ea typeface="Times New Roman"/>
                        <a:cs typeface="Times New Roman"/>
                      </a:endParaRPr>
                    </a:p>
                  </a:txBody>
                  <a:tcPr marL="51275" marR="512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ru-RU" sz="1600" dirty="0" smtClean="0">
                          <a:latin typeface="Arial Narrow"/>
                          <a:ea typeface="Times New Roman"/>
                          <a:cs typeface="Times New Roman"/>
                        </a:rPr>
                        <a:t>Устная, индивидуальная</a:t>
                      </a:r>
                      <a:endParaRPr lang="ru-RU" sz="1600" dirty="0">
                        <a:latin typeface="Arial Narrow" pitchFamily="34" charset="0"/>
                        <a:ea typeface="Times New Roman"/>
                        <a:cs typeface="Times New Roman"/>
                      </a:endParaRPr>
                    </a:p>
                  </a:txBody>
                  <a:tcPr marL="51275" marR="512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3757">
                <a:tc>
                  <a:txBody>
                    <a:bodyPr/>
                    <a:lstStyle/>
                    <a:p>
                      <a:pPr algn="just">
                        <a:lnSpc>
                          <a:spcPct val="100000"/>
                        </a:lnSpc>
                        <a:spcAft>
                          <a:spcPts val="0"/>
                        </a:spcAft>
                      </a:pPr>
                      <a:r>
                        <a:rPr lang="ru-RU" sz="1600" dirty="0">
                          <a:solidFill>
                            <a:srgbClr val="FF0000"/>
                          </a:solidFill>
                          <a:latin typeface="Arial Narrow"/>
                          <a:ea typeface="Times New Roman"/>
                          <a:cs typeface="Times New Roman"/>
                        </a:rPr>
                        <a:t>Матрицы. Алгоритмы. Карты</a:t>
                      </a:r>
                      <a:endParaRPr lang="ru-RU" sz="1600" dirty="0">
                        <a:solidFill>
                          <a:srgbClr val="FF0000"/>
                        </a:solidFill>
                        <a:latin typeface="Times New Roman"/>
                        <a:ea typeface="Times New Roman"/>
                        <a:cs typeface="Times New Roman"/>
                      </a:endParaRPr>
                    </a:p>
                  </a:txBody>
                  <a:tcPr marL="51275" marR="512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ru-RU" sz="1600" dirty="0">
                          <a:latin typeface="Arial Narrow"/>
                          <a:ea typeface="Times New Roman"/>
                          <a:cs typeface="Times New Roman"/>
                        </a:rPr>
                        <a:t>Заполнение обучающимися таблиц, карт понятий, составление алгоритмов по итогам освоения </a:t>
                      </a:r>
                      <a:r>
                        <a:rPr lang="ru-RU" sz="1600" dirty="0" smtClean="0">
                          <a:latin typeface="Arial Narrow"/>
                          <a:ea typeface="Times New Roman"/>
                          <a:cs typeface="Times New Roman"/>
                        </a:rPr>
                        <a:t>материала</a:t>
                      </a:r>
                      <a:endParaRPr lang="ru-RU" sz="1600" dirty="0">
                        <a:latin typeface="Times New Roman"/>
                        <a:ea typeface="Times New Roman"/>
                        <a:cs typeface="Times New Roman"/>
                      </a:endParaRPr>
                    </a:p>
                  </a:txBody>
                  <a:tcPr marL="51275" marR="512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ru-RU" sz="1600" dirty="0" smtClean="0">
                          <a:latin typeface="Arial Narrow"/>
                          <a:ea typeface="Times New Roman"/>
                          <a:cs typeface="Times New Roman"/>
                        </a:rPr>
                        <a:t>Письменная, индивидуальная или групповая</a:t>
                      </a:r>
                      <a:endParaRPr lang="ru-RU" sz="1600" dirty="0">
                        <a:latin typeface="Arial Narrow" pitchFamily="34" charset="0"/>
                        <a:ea typeface="Times New Roman"/>
                        <a:cs typeface="Times New Roman"/>
                      </a:endParaRPr>
                    </a:p>
                  </a:txBody>
                  <a:tcPr marL="51275" marR="512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7196">
                <a:tc>
                  <a:txBody>
                    <a:bodyPr/>
                    <a:lstStyle/>
                    <a:p>
                      <a:pPr algn="just">
                        <a:lnSpc>
                          <a:spcPct val="100000"/>
                        </a:lnSpc>
                        <a:spcAft>
                          <a:spcPts val="0"/>
                        </a:spcAft>
                      </a:pPr>
                      <a:r>
                        <a:rPr lang="ru-RU" sz="1600" dirty="0">
                          <a:solidFill>
                            <a:srgbClr val="FF0000"/>
                          </a:solidFill>
                          <a:latin typeface="Arial Narrow"/>
                          <a:ea typeface="Times New Roman"/>
                          <a:cs typeface="Times New Roman"/>
                        </a:rPr>
                        <a:t>Таблицы оценивания</a:t>
                      </a:r>
                      <a:endParaRPr lang="ru-RU" sz="1600" dirty="0">
                        <a:solidFill>
                          <a:srgbClr val="FF0000"/>
                        </a:solidFill>
                        <a:latin typeface="Times New Roman"/>
                        <a:ea typeface="Times New Roman"/>
                        <a:cs typeface="Times New Roman"/>
                      </a:endParaRPr>
                    </a:p>
                  </a:txBody>
                  <a:tcPr marL="51275" marR="512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ru-RU" sz="1600" dirty="0">
                          <a:latin typeface="Arial Narrow"/>
                          <a:ea typeface="Times New Roman"/>
                          <a:cs typeface="Times New Roman"/>
                        </a:rPr>
                        <a:t>Заполнение учителем таблиц оценивания различных предметных и метапредметных результатов обучающихся, выполняемое в ходе работы учащихся над проектом, исследовательской </a:t>
                      </a:r>
                      <a:r>
                        <a:rPr lang="ru-RU" sz="1600" dirty="0" smtClean="0">
                          <a:latin typeface="Arial Narrow"/>
                          <a:ea typeface="Times New Roman"/>
                          <a:cs typeface="Times New Roman"/>
                        </a:rPr>
                        <a:t>работой…</a:t>
                      </a:r>
                      <a:endParaRPr lang="ru-RU" sz="1600" dirty="0">
                        <a:latin typeface="Times New Roman"/>
                        <a:ea typeface="Times New Roman"/>
                        <a:cs typeface="Times New Roman"/>
                      </a:endParaRPr>
                    </a:p>
                  </a:txBody>
                  <a:tcPr marL="51275" marR="512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ru-RU" sz="1600" dirty="0" smtClean="0">
                          <a:latin typeface="Arial Narrow"/>
                          <a:ea typeface="Times New Roman"/>
                          <a:cs typeface="Times New Roman"/>
                        </a:rPr>
                        <a:t>Письменная, выполняется учителем</a:t>
                      </a:r>
                      <a:endParaRPr lang="ru-RU" sz="1600" dirty="0">
                        <a:latin typeface="Arial Narrow" pitchFamily="34" charset="0"/>
                        <a:ea typeface="Times New Roman"/>
                        <a:cs typeface="Times New Roman"/>
                      </a:endParaRPr>
                    </a:p>
                  </a:txBody>
                  <a:tcPr marL="51275" marR="512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3757">
                <a:tc>
                  <a:txBody>
                    <a:bodyPr/>
                    <a:lstStyle/>
                    <a:p>
                      <a:pPr algn="just">
                        <a:lnSpc>
                          <a:spcPct val="100000"/>
                        </a:lnSpc>
                        <a:spcAft>
                          <a:spcPts val="0"/>
                        </a:spcAft>
                      </a:pPr>
                      <a:r>
                        <a:rPr lang="ru-RU" sz="1600" dirty="0">
                          <a:solidFill>
                            <a:srgbClr val="FF0000"/>
                          </a:solidFill>
                          <a:latin typeface="Arial Narrow"/>
                          <a:ea typeface="Times New Roman"/>
                          <a:cs typeface="Times New Roman"/>
                        </a:rPr>
                        <a:t>Сигналы</a:t>
                      </a:r>
                      <a:endParaRPr lang="ru-RU" sz="1600" dirty="0">
                        <a:solidFill>
                          <a:srgbClr val="FF0000"/>
                        </a:solidFill>
                        <a:latin typeface="Times New Roman"/>
                        <a:ea typeface="Times New Roman"/>
                        <a:cs typeface="Times New Roman"/>
                      </a:endParaRPr>
                    </a:p>
                  </a:txBody>
                  <a:tcPr marL="51275" marR="512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ru-RU" sz="1600" dirty="0">
                          <a:latin typeface="Arial Narrow"/>
                          <a:ea typeface="Times New Roman"/>
                          <a:cs typeface="Times New Roman"/>
                        </a:rPr>
                        <a:t>Подача обучающимися различных сигналов, свидетельствующих об уровне понимания объясняемого </a:t>
                      </a:r>
                      <a:r>
                        <a:rPr lang="ru-RU" sz="1600" dirty="0" smtClean="0">
                          <a:latin typeface="Arial Narrow"/>
                          <a:ea typeface="Times New Roman"/>
                          <a:cs typeface="Times New Roman"/>
                        </a:rPr>
                        <a:t>материала</a:t>
                      </a:r>
                      <a:endParaRPr lang="ru-RU" sz="1600" dirty="0">
                        <a:latin typeface="Times New Roman"/>
                        <a:ea typeface="Times New Roman"/>
                        <a:cs typeface="Times New Roman"/>
                      </a:endParaRPr>
                    </a:p>
                  </a:txBody>
                  <a:tcPr marL="51275" marR="512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ru-RU" sz="1600" dirty="0" smtClean="0">
                          <a:latin typeface="Arial Narrow"/>
                          <a:ea typeface="Times New Roman"/>
                          <a:cs typeface="Times New Roman"/>
                        </a:rPr>
                        <a:t>Устная, групповая</a:t>
                      </a:r>
                      <a:endParaRPr lang="ru-RU" sz="1600" dirty="0">
                        <a:latin typeface="Arial Narrow" pitchFamily="34" charset="0"/>
                        <a:ea typeface="Times New Roman"/>
                        <a:cs typeface="Times New Roman"/>
                      </a:endParaRPr>
                    </a:p>
                  </a:txBody>
                  <a:tcPr marL="51275" marR="512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3757">
                <a:tc>
                  <a:txBody>
                    <a:bodyPr/>
                    <a:lstStyle/>
                    <a:p>
                      <a:pPr algn="l">
                        <a:lnSpc>
                          <a:spcPct val="100000"/>
                        </a:lnSpc>
                        <a:spcAft>
                          <a:spcPts val="0"/>
                        </a:spcAft>
                      </a:pPr>
                      <a:r>
                        <a:rPr lang="ru-RU" sz="1600" b="0" i="0" u="none" strike="noStrike" spc="0" dirty="0">
                          <a:solidFill>
                            <a:srgbClr val="FF0000"/>
                          </a:solidFill>
                          <a:latin typeface="Arial Narrow"/>
                          <a:ea typeface="Times New Roman"/>
                          <a:cs typeface="Times New Roman"/>
                        </a:rPr>
                        <a:t>Ученик в роли учителя</a:t>
                      </a:r>
                      <a:endParaRPr lang="ru-RU" sz="1600" dirty="0">
                        <a:solidFill>
                          <a:srgbClr val="FF0000"/>
                        </a:solidFill>
                        <a:latin typeface="Times New Roman"/>
                        <a:ea typeface="Times New Roman"/>
                        <a:cs typeface="Times New Roman"/>
                      </a:endParaRPr>
                    </a:p>
                  </a:txBody>
                  <a:tcPr marL="51275" marR="512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ru-RU" sz="1600" b="0" i="0" u="none" strike="noStrike" spc="0" dirty="0">
                          <a:solidFill>
                            <a:srgbClr val="000000"/>
                          </a:solidFill>
                          <a:latin typeface="Arial Narrow"/>
                          <a:ea typeface="Times New Roman"/>
                          <a:cs typeface="Times New Roman"/>
                        </a:rPr>
                        <a:t>Выполнение учениками роли учителя объяснение материала, помощь одноклассникам, проверка работ, составление </a:t>
                      </a:r>
                      <a:r>
                        <a:rPr lang="ru-RU" sz="1600" b="0" i="0" u="none" strike="noStrike" spc="0" dirty="0" smtClean="0">
                          <a:solidFill>
                            <a:srgbClr val="000000"/>
                          </a:solidFill>
                          <a:latin typeface="Arial Narrow"/>
                          <a:ea typeface="Times New Roman"/>
                          <a:cs typeface="Times New Roman"/>
                        </a:rPr>
                        <a:t>тестов</a:t>
                      </a:r>
                      <a:endParaRPr lang="ru-RU" sz="1600" dirty="0">
                        <a:latin typeface="Times New Roman"/>
                        <a:ea typeface="Times New Roman"/>
                        <a:cs typeface="Times New Roman"/>
                      </a:endParaRPr>
                    </a:p>
                  </a:txBody>
                  <a:tcPr marL="51275" marR="512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ru-RU" sz="1600" b="0" i="0" u="none" strike="noStrike" spc="0" dirty="0" smtClean="0">
                          <a:solidFill>
                            <a:srgbClr val="000000"/>
                          </a:solidFill>
                          <a:latin typeface="Arial Narrow"/>
                          <a:ea typeface="Times New Roman"/>
                          <a:cs typeface="Times New Roman"/>
                        </a:rPr>
                        <a:t>Устная и письменная, индивидуальная или групповая</a:t>
                      </a:r>
                      <a:endParaRPr lang="ru-RU" sz="1600" dirty="0">
                        <a:latin typeface="Arial Narrow" pitchFamily="34" charset="0"/>
                        <a:ea typeface="Times New Roman"/>
                        <a:cs typeface="Times New Roman"/>
                      </a:endParaRPr>
                    </a:p>
                  </a:txBody>
                  <a:tcPr marL="51275" marR="512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3757">
                <a:tc>
                  <a:txBody>
                    <a:bodyPr/>
                    <a:lstStyle/>
                    <a:p>
                      <a:pPr algn="l">
                        <a:lnSpc>
                          <a:spcPct val="100000"/>
                        </a:lnSpc>
                        <a:spcAft>
                          <a:spcPts val="0"/>
                        </a:spcAft>
                      </a:pPr>
                      <a:r>
                        <a:rPr lang="ru-RU" sz="1600" b="0" i="0" u="none" strike="noStrike" spc="0" dirty="0">
                          <a:solidFill>
                            <a:srgbClr val="FF0000"/>
                          </a:solidFill>
                          <a:latin typeface="Arial Narrow"/>
                          <a:ea typeface="Times New Roman"/>
                          <a:cs typeface="Times New Roman"/>
                        </a:rPr>
                        <a:t>Перевод информации</a:t>
                      </a:r>
                      <a:endParaRPr lang="ru-RU" sz="1600" dirty="0">
                        <a:solidFill>
                          <a:srgbClr val="FF0000"/>
                        </a:solidFill>
                        <a:latin typeface="Times New Roman"/>
                        <a:ea typeface="Times New Roman"/>
                        <a:cs typeface="Times New Roman"/>
                      </a:endParaRPr>
                    </a:p>
                  </a:txBody>
                  <a:tcPr marL="51275" marR="512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ru-RU" sz="1600" b="0" i="0" u="none" strike="noStrike" spc="0" dirty="0">
                          <a:solidFill>
                            <a:srgbClr val="000000"/>
                          </a:solidFill>
                          <a:latin typeface="Arial Narrow"/>
                          <a:ea typeface="Times New Roman"/>
                          <a:cs typeface="Times New Roman"/>
                        </a:rPr>
                        <a:t>Перевод одного вида информации в другой (таблицы, схемы, тексты, графики, </a:t>
                      </a:r>
                      <a:r>
                        <a:rPr lang="ru-RU" sz="1600" b="0" i="0" u="none" strike="noStrike" spc="0" dirty="0" smtClean="0">
                          <a:solidFill>
                            <a:srgbClr val="000000"/>
                          </a:solidFill>
                          <a:latin typeface="Arial Narrow"/>
                          <a:ea typeface="Times New Roman"/>
                          <a:cs typeface="Times New Roman"/>
                        </a:rPr>
                        <a:t>рисунки). </a:t>
                      </a:r>
                      <a:endParaRPr lang="ru-RU" sz="1600" dirty="0">
                        <a:latin typeface="Times New Roman"/>
                        <a:ea typeface="Times New Roman"/>
                        <a:cs typeface="Times New Roman"/>
                      </a:endParaRPr>
                    </a:p>
                  </a:txBody>
                  <a:tcPr marL="51275" marR="512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ru-RU" sz="1600" b="0" i="0" u="none" strike="noStrike" spc="0" dirty="0" smtClean="0">
                          <a:solidFill>
                            <a:srgbClr val="000000"/>
                          </a:solidFill>
                          <a:latin typeface="Arial Narrow"/>
                          <a:ea typeface="Times New Roman"/>
                          <a:cs typeface="Times New Roman"/>
                        </a:rPr>
                        <a:t>Устная или письменная, индивидуальная или групповая</a:t>
                      </a:r>
                      <a:endParaRPr lang="ru-RU" sz="1600" dirty="0">
                        <a:latin typeface="Times New Roman"/>
                        <a:ea typeface="Times New Roman"/>
                        <a:cs typeface="Times New Roman"/>
                      </a:endParaRPr>
                    </a:p>
                  </a:txBody>
                  <a:tcPr marL="51275" marR="512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572132" y="142852"/>
            <a:ext cx="3310522" cy="461665"/>
          </a:xfrm>
          <a:prstGeom prst="rect">
            <a:avLst/>
          </a:prstGeom>
        </p:spPr>
        <p:txBody>
          <a:bodyPr wrap="none">
            <a:spAutoFit/>
          </a:bodyPr>
          <a:lstStyle/>
          <a:p>
            <a:pPr algn="just">
              <a:lnSpc>
                <a:spcPct val="100000"/>
              </a:lnSpc>
              <a:spcAft>
                <a:spcPts val="0"/>
              </a:spcAft>
            </a:pPr>
            <a:r>
              <a:rPr lang="ru-RU" sz="2400" dirty="0" smtClean="0">
                <a:solidFill>
                  <a:srgbClr val="FF0000"/>
                </a:solidFill>
                <a:latin typeface="Arial Narrow"/>
                <a:ea typeface="Times New Roman"/>
                <a:cs typeface="Times New Roman"/>
              </a:rPr>
              <a:t>Сочинения. Эссе. Заметки</a:t>
            </a:r>
            <a:endParaRPr lang="ru-RU" sz="2400" dirty="0">
              <a:solidFill>
                <a:srgbClr val="FF0000"/>
              </a:solidFill>
              <a:latin typeface="Times New Roman"/>
              <a:ea typeface="Times New Roman"/>
              <a:cs typeface="Times New Roman"/>
            </a:endParaRPr>
          </a:p>
        </p:txBody>
      </p:sp>
      <p:graphicFrame>
        <p:nvGraphicFramePr>
          <p:cNvPr id="3" name="Таблица 2"/>
          <p:cNvGraphicFramePr>
            <a:graphicFrameLocks noGrp="1"/>
          </p:cNvGraphicFramePr>
          <p:nvPr/>
        </p:nvGraphicFramePr>
        <p:xfrm>
          <a:off x="285720" y="785794"/>
          <a:ext cx="8643998" cy="4937760"/>
        </p:xfrm>
        <a:graphic>
          <a:graphicData uri="http://schemas.openxmlformats.org/drawingml/2006/table">
            <a:tbl>
              <a:tblPr firstRow="1" bandRow="1">
                <a:tableStyleId>{5C22544A-7EE6-4342-B048-85BDC9FD1C3A}</a:tableStyleId>
              </a:tblPr>
              <a:tblGrid>
                <a:gridCol w="2357454"/>
                <a:gridCol w="6286544"/>
              </a:tblGrid>
              <a:tr h="928694">
                <a:tc>
                  <a:txBody>
                    <a:bodyPr/>
                    <a:lstStyle/>
                    <a:p>
                      <a:r>
                        <a:rPr lang="ru-RU" sz="2000" b="0" i="0" u="none" strike="noStrike" kern="1200" dirty="0" smtClean="0">
                          <a:solidFill>
                            <a:srgbClr val="FF0000"/>
                          </a:solidFill>
                          <a:latin typeface="Arial Narrow" pitchFamily="34" charset="0"/>
                          <a:ea typeface="+mn-ea"/>
                          <a:cs typeface="+mn-cs"/>
                        </a:rPr>
                        <a:t>«Одноминутное эссе»</a:t>
                      </a:r>
                      <a:endParaRPr lang="ru-RU" sz="2000" b="0" i="0" dirty="0">
                        <a:solidFill>
                          <a:srgbClr val="FF0000"/>
                        </a:solidFill>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2000" b="0" i="0" kern="1200" dirty="0" smtClean="0">
                          <a:solidFill>
                            <a:schemeClr val="tx1"/>
                          </a:solidFill>
                          <a:latin typeface="Arial Narrow" pitchFamily="34" charset="0"/>
                          <a:ea typeface="+mn-ea"/>
                          <a:cs typeface="+mn-cs"/>
                        </a:rPr>
                        <a:t>Написание короткого эссе по вопросам: «Что самое главное ты узнал сегодня на уроке?», «Какой материал остался для тебя непонятным?»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0" i="0" u="none" strike="noStrike" kern="1200" dirty="0" smtClean="0">
                          <a:solidFill>
                            <a:srgbClr val="FF0000"/>
                          </a:solidFill>
                          <a:latin typeface="Arial Narrow" pitchFamily="34" charset="0"/>
                          <a:ea typeface="+mn-ea"/>
                          <a:cs typeface="+mn-cs"/>
                        </a:rPr>
                        <a:t>«Цепочка заметок»</a:t>
                      </a:r>
                      <a:endParaRPr lang="ru-RU" sz="2000" b="0" i="0" dirty="0">
                        <a:solidFill>
                          <a:srgbClr val="FF0000"/>
                        </a:solidFill>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2000" b="0" i="0" u="none" strike="noStrike" kern="1200" dirty="0" smtClean="0">
                          <a:solidFill>
                            <a:schemeClr val="tx1"/>
                          </a:solidFill>
                          <a:latin typeface="Arial Narrow" pitchFamily="34" charset="0"/>
                          <a:ea typeface="+mn-ea"/>
                          <a:cs typeface="+mn-cs"/>
                        </a:rPr>
                        <a:t>В начале урока у</a:t>
                      </a:r>
                      <a:r>
                        <a:rPr lang="ru-RU" sz="2000" b="0" i="0" kern="1200" dirty="0" smtClean="0">
                          <a:solidFill>
                            <a:schemeClr val="tx1"/>
                          </a:solidFill>
                          <a:latin typeface="Arial Narrow" pitchFamily="34" charset="0"/>
                          <a:ea typeface="+mn-ea"/>
                          <a:cs typeface="+mn-cs"/>
                        </a:rPr>
                        <a:t>ченики передают друг другу листок, на котором написан вопрос по поводу происходящего на уроке; </a:t>
                      </a:r>
                    </a:p>
                    <a:p>
                      <a:r>
                        <a:rPr lang="ru-RU" sz="2000" b="0" i="0" kern="1200" dirty="0" smtClean="0">
                          <a:solidFill>
                            <a:schemeClr val="tx1"/>
                          </a:solidFill>
                          <a:latin typeface="Arial Narrow" pitchFamily="34" charset="0"/>
                          <a:ea typeface="+mn-ea"/>
                          <a:cs typeface="+mn-cs"/>
                        </a:rPr>
                        <a:t>на заключительном этапе урока - рефлексии, обучающиеся пишут ответ на этот вопрос.</a:t>
                      </a:r>
                      <a:endParaRPr lang="ru-RU" sz="2000" b="0" i="0" dirty="0">
                        <a:solidFill>
                          <a:schemeClr val="tx1"/>
                        </a:solidFill>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0" i="0" u="none" strike="noStrike" kern="1200" dirty="0" smtClean="0">
                          <a:solidFill>
                            <a:srgbClr val="FF0000"/>
                          </a:solidFill>
                          <a:latin typeface="Arial Narrow" pitchFamily="34" charset="0"/>
                          <a:ea typeface="+mn-ea"/>
                          <a:cs typeface="+mn-cs"/>
                        </a:rPr>
                        <a:t>«Карты приложения</a:t>
                      </a:r>
                      <a:r>
                        <a:rPr lang="ru-RU" sz="2000" b="0" i="0" kern="1200" dirty="0" smtClean="0">
                          <a:solidFill>
                            <a:srgbClr val="FF0000"/>
                          </a:solidFill>
                          <a:latin typeface="Arial Narrow" pitchFamily="34" charset="0"/>
                          <a:ea typeface="+mn-ea"/>
                          <a:cs typeface="+mn-cs"/>
                        </a:rPr>
                        <a:t>»</a:t>
                      </a:r>
                      <a:endParaRPr lang="ru-RU" sz="2000" b="0" i="0" dirty="0">
                        <a:solidFill>
                          <a:srgbClr val="FF0000"/>
                        </a:solidFill>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0" i="0" kern="1200" dirty="0" smtClean="0">
                          <a:solidFill>
                            <a:schemeClr val="tx1"/>
                          </a:solidFill>
                          <a:latin typeface="Arial Narrow" pitchFamily="34" charset="0"/>
                          <a:ea typeface="+mn-ea"/>
                          <a:cs typeface="+mn-cs"/>
                        </a:rPr>
                        <a:t>Приём реализуется после изучения теории, принципа или закона. Учитель просит учеников написать вариант реального применения того, что они изучили.</a:t>
                      </a:r>
                      <a:endParaRPr lang="ru-RU" sz="2000" b="0" i="0" dirty="0">
                        <a:solidFill>
                          <a:schemeClr val="tx1"/>
                        </a:solidFill>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0" i="0" kern="1200" dirty="0" smtClean="0">
                          <a:solidFill>
                            <a:srgbClr val="FF0000"/>
                          </a:solidFill>
                          <a:latin typeface="Arial Narrow" pitchFamily="34" charset="0"/>
                          <a:ea typeface="+mn-ea"/>
                          <a:cs typeface="+mn-cs"/>
                        </a:rPr>
                        <a:t>«Недельный отчёт»</a:t>
                      </a:r>
                      <a:endParaRPr lang="ru-RU" sz="2000" b="0" i="0" dirty="0">
                        <a:solidFill>
                          <a:srgbClr val="FF0000"/>
                        </a:solidFill>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0" i="0" kern="1200" dirty="0" smtClean="0">
                          <a:solidFill>
                            <a:schemeClr val="tx1"/>
                          </a:solidFill>
                          <a:latin typeface="Arial Narrow" pitchFamily="34" charset="0"/>
                          <a:ea typeface="+mn-ea"/>
                          <a:cs typeface="+mn-cs"/>
                        </a:rPr>
                        <a:t>Ученики отвечают на вопросы: «Чему я научился за эту неделю?», «Какой изученный материал остался для меня неясными?», «Какие вопросы я задал бы ученикам, если бы я был учителем, чтобы проверить, поняли ли они изученную тему?»</a:t>
                      </a:r>
                      <a:endParaRPr lang="ru-RU" sz="2000" b="0" i="0" dirty="0">
                        <a:solidFill>
                          <a:schemeClr val="tx1"/>
                        </a:solidFill>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572132" y="142852"/>
            <a:ext cx="1914307" cy="461665"/>
          </a:xfrm>
          <a:prstGeom prst="rect">
            <a:avLst/>
          </a:prstGeom>
        </p:spPr>
        <p:txBody>
          <a:bodyPr wrap="none">
            <a:spAutoFit/>
          </a:bodyPr>
          <a:lstStyle/>
          <a:p>
            <a:pPr algn="just">
              <a:lnSpc>
                <a:spcPct val="100000"/>
              </a:lnSpc>
              <a:spcAft>
                <a:spcPts val="0"/>
              </a:spcAft>
            </a:pPr>
            <a:r>
              <a:rPr lang="ru-RU" sz="2400" dirty="0" smtClean="0">
                <a:solidFill>
                  <a:srgbClr val="FF0000"/>
                </a:solidFill>
                <a:latin typeface="Arial Narrow"/>
                <a:ea typeface="Times New Roman"/>
                <a:cs typeface="Times New Roman"/>
              </a:rPr>
              <a:t>Высказывания</a:t>
            </a:r>
            <a:endParaRPr lang="ru-RU" sz="2400" dirty="0">
              <a:solidFill>
                <a:srgbClr val="FF0000"/>
              </a:solidFill>
              <a:latin typeface="Times New Roman"/>
              <a:ea typeface="Times New Roman"/>
              <a:cs typeface="Times New Roman"/>
            </a:endParaRPr>
          </a:p>
        </p:txBody>
      </p:sp>
      <p:graphicFrame>
        <p:nvGraphicFramePr>
          <p:cNvPr id="3" name="Таблица 2"/>
          <p:cNvGraphicFramePr>
            <a:graphicFrameLocks noGrp="1"/>
          </p:cNvGraphicFramePr>
          <p:nvPr/>
        </p:nvGraphicFramePr>
        <p:xfrm>
          <a:off x="285720" y="785794"/>
          <a:ext cx="8643998" cy="2926080"/>
        </p:xfrm>
        <a:graphic>
          <a:graphicData uri="http://schemas.openxmlformats.org/drawingml/2006/table">
            <a:tbl>
              <a:tblPr firstRow="1" bandRow="1">
                <a:tableStyleId>{5C22544A-7EE6-4342-B048-85BDC9FD1C3A}</a:tableStyleId>
              </a:tblPr>
              <a:tblGrid>
                <a:gridCol w="2357454"/>
                <a:gridCol w="6286544"/>
              </a:tblGrid>
              <a:tr h="928694">
                <a:tc>
                  <a:txBody>
                    <a:bodyPr/>
                    <a:lstStyle/>
                    <a:p>
                      <a:r>
                        <a:rPr lang="ru-RU" sz="2000" b="0" i="0" u="none" strike="noStrike" kern="1200" dirty="0" smtClean="0">
                          <a:solidFill>
                            <a:srgbClr val="FF0000"/>
                          </a:solidFill>
                          <a:latin typeface="Arial Narrow" pitchFamily="34" charset="0"/>
                          <a:ea typeface="+mn-ea"/>
                          <a:cs typeface="+mn-cs"/>
                        </a:rPr>
                        <a:t>«</a:t>
                      </a:r>
                      <a:r>
                        <a:rPr lang="ru-RU" sz="2000" b="0" i="0" u="none" strike="noStrike" kern="1200" dirty="0" err="1" smtClean="0">
                          <a:solidFill>
                            <a:srgbClr val="FF0000"/>
                          </a:solidFill>
                          <a:latin typeface="Arial Narrow" pitchFamily="34" charset="0"/>
                          <a:ea typeface="+mn-ea"/>
                          <a:cs typeface="+mn-cs"/>
                        </a:rPr>
                        <a:t>Индекс-карточки</a:t>
                      </a:r>
                      <a:r>
                        <a:rPr lang="ru-RU" sz="2000" b="0" i="0" u="none" strike="noStrike" kern="1200" dirty="0" smtClean="0">
                          <a:solidFill>
                            <a:srgbClr val="FF0000"/>
                          </a:solidFill>
                          <a:latin typeface="Arial Narrow" pitchFamily="34" charset="0"/>
                          <a:ea typeface="+mn-ea"/>
                          <a:cs typeface="+mn-cs"/>
                        </a:rPr>
                        <a:t>»</a:t>
                      </a:r>
                      <a:endParaRPr lang="ru-RU" sz="2000" b="0" i="0" dirty="0">
                        <a:solidFill>
                          <a:srgbClr val="FF0000"/>
                        </a:solidFill>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2000" b="0" kern="1200" dirty="0" smtClean="0">
                          <a:solidFill>
                            <a:schemeClr val="tx1"/>
                          </a:solidFill>
                          <a:latin typeface="Arial Narrow" pitchFamily="34" charset="0"/>
                          <a:ea typeface="+mn-ea"/>
                          <a:cs typeface="+mn-cs"/>
                        </a:rPr>
                        <a:t>Ученики получают карточки с заданиями, записанными на обеих сторонах. 1) «Перечислите основные мысли и идеи из изученного материала (раздела, темы) и обобщите их»; </a:t>
                      </a:r>
                    </a:p>
                    <a:p>
                      <a:r>
                        <a:rPr lang="ru-RU" sz="2000" b="0" kern="1200" dirty="0" smtClean="0">
                          <a:solidFill>
                            <a:schemeClr val="tx1"/>
                          </a:solidFill>
                          <a:latin typeface="Arial Narrow" pitchFamily="34" charset="0"/>
                          <a:ea typeface="+mn-ea"/>
                          <a:cs typeface="+mn-cs"/>
                        </a:rPr>
                        <a:t>2) «Определите, что вы ещё не поняли из изученного материала (раздела, темы), и сформулируйте свои вопросы».</a:t>
                      </a:r>
                      <a:endParaRPr lang="ru-RU" sz="2000" b="0" kern="1200" dirty="0">
                        <a:solidFill>
                          <a:schemeClr val="tx1"/>
                        </a:solidFill>
                        <a:latin typeface="Arial Narrow"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0" i="0" u="none" strike="noStrike" kern="1200" dirty="0" smtClean="0">
                          <a:solidFill>
                            <a:srgbClr val="FF0000"/>
                          </a:solidFill>
                          <a:latin typeface="Arial Narrow" pitchFamily="34" charset="0"/>
                          <a:ea typeface="+mn-ea"/>
                          <a:cs typeface="+mn-cs"/>
                        </a:rPr>
                        <a:t>«Квадраты»</a:t>
                      </a:r>
                      <a:endParaRPr lang="ru-RU" sz="2000" b="0" i="0" dirty="0">
                        <a:solidFill>
                          <a:srgbClr val="FF0000"/>
                        </a:solidFill>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2000" kern="1200" dirty="0" smtClean="0">
                          <a:solidFill>
                            <a:schemeClr val="dk1"/>
                          </a:solidFill>
                          <a:latin typeface="Arial Narrow" pitchFamily="34" charset="0"/>
                          <a:ea typeface="+mn-ea"/>
                          <a:cs typeface="+mn-cs"/>
                        </a:rPr>
                        <a:t>Учитель предлагает таблицу с надписями: «Предсказать», «Объяснить», «Обобщить» и «Оценить». После объяснения нового материала каждый учащийся делает выбор - квадрат с соответствующим типом задания.</a:t>
                      </a:r>
                      <a:endParaRPr lang="ru-RU" sz="2400" b="0" i="0" dirty="0">
                        <a:solidFill>
                          <a:schemeClr val="tx1"/>
                        </a:solidFill>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 name="Прямоугольник 3"/>
          <p:cNvSpPr/>
          <p:nvPr/>
        </p:nvSpPr>
        <p:spPr>
          <a:xfrm>
            <a:off x="214282" y="4071942"/>
            <a:ext cx="2000264" cy="200026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latin typeface="Arial Narrow" pitchFamily="34" charset="0"/>
              </a:rPr>
              <a:t>ПРЕДСКАЗАТЬ</a:t>
            </a:r>
            <a:endParaRPr lang="ru-RU" sz="2400" dirty="0">
              <a:latin typeface="Arial Narrow" pitchFamily="34" charset="0"/>
            </a:endParaRPr>
          </a:p>
        </p:txBody>
      </p:sp>
      <p:sp>
        <p:nvSpPr>
          <p:cNvPr id="5" name="Прямоугольник 4"/>
          <p:cNvSpPr/>
          <p:nvPr/>
        </p:nvSpPr>
        <p:spPr>
          <a:xfrm>
            <a:off x="2357422" y="4071942"/>
            <a:ext cx="2000264" cy="200026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2400" dirty="0" smtClean="0">
                <a:latin typeface="Arial Narrow" pitchFamily="34" charset="0"/>
              </a:rPr>
              <a:t>ОБЪЯСНИТЬ</a:t>
            </a:r>
            <a:endParaRPr lang="ru-RU" sz="2400" dirty="0">
              <a:latin typeface="Arial Narrow" pitchFamily="34" charset="0"/>
            </a:endParaRPr>
          </a:p>
        </p:txBody>
      </p:sp>
      <p:sp>
        <p:nvSpPr>
          <p:cNvPr id="6" name="Прямоугольник 5"/>
          <p:cNvSpPr/>
          <p:nvPr/>
        </p:nvSpPr>
        <p:spPr>
          <a:xfrm>
            <a:off x="4500562" y="4071942"/>
            <a:ext cx="2000264" cy="200026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400" dirty="0" smtClean="0">
                <a:latin typeface="Arial Narrow" pitchFamily="34" charset="0"/>
              </a:rPr>
              <a:t>ОБОБЩИТЬ</a:t>
            </a:r>
            <a:endParaRPr lang="ru-RU" sz="2400" dirty="0">
              <a:latin typeface="Arial Narrow" pitchFamily="34" charset="0"/>
            </a:endParaRPr>
          </a:p>
        </p:txBody>
      </p:sp>
      <p:sp>
        <p:nvSpPr>
          <p:cNvPr id="7" name="Прямоугольник 6"/>
          <p:cNvSpPr/>
          <p:nvPr/>
        </p:nvSpPr>
        <p:spPr>
          <a:xfrm>
            <a:off x="6643702" y="4071942"/>
            <a:ext cx="2143140" cy="200026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400" dirty="0" smtClean="0">
                <a:latin typeface="Arial Narrow" pitchFamily="34" charset="0"/>
              </a:rPr>
              <a:t>ОЦЕНИТЬ</a:t>
            </a:r>
            <a:endParaRPr lang="ru-RU" sz="2400" dirty="0">
              <a:latin typeface="Arial Narrow"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572132" y="142852"/>
            <a:ext cx="1914307" cy="461665"/>
          </a:xfrm>
          <a:prstGeom prst="rect">
            <a:avLst/>
          </a:prstGeom>
        </p:spPr>
        <p:txBody>
          <a:bodyPr wrap="none">
            <a:spAutoFit/>
          </a:bodyPr>
          <a:lstStyle/>
          <a:p>
            <a:pPr algn="just">
              <a:lnSpc>
                <a:spcPct val="100000"/>
              </a:lnSpc>
              <a:spcAft>
                <a:spcPts val="0"/>
              </a:spcAft>
            </a:pPr>
            <a:r>
              <a:rPr lang="ru-RU" sz="2400" dirty="0" smtClean="0">
                <a:solidFill>
                  <a:srgbClr val="FF0000"/>
                </a:solidFill>
                <a:latin typeface="Arial Narrow"/>
                <a:ea typeface="Times New Roman"/>
                <a:cs typeface="Times New Roman"/>
              </a:rPr>
              <a:t>Высказывания</a:t>
            </a:r>
            <a:endParaRPr lang="ru-RU" sz="2400" dirty="0">
              <a:solidFill>
                <a:srgbClr val="FF0000"/>
              </a:solidFill>
              <a:latin typeface="Times New Roman"/>
              <a:ea typeface="Times New Roman"/>
              <a:cs typeface="Times New Roman"/>
            </a:endParaRPr>
          </a:p>
        </p:txBody>
      </p:sp>
      <p:graphicFrame>
        <p:nvGraphicFramePr>
          <p:cNvPr id="3" name="Таблица 2"/>
          <p:cNvGraphicFramePr>
            <a:graphicFrameLocks noGrp="1"/>
          </p:cNvGraphicFramePr>
          <p:nvPr/>
        </p:nvGraphicFramePr>
        <p:xfrm>
          <a:off x="142844" y="785794"/>
          <a:ext cx="8786874" cy="4159574"/>
        </p:xfrm>
        <a:graphic>
          <a:graphicData uri="http://schemas.openxmlformats.org/drawingml/2006/table">
            <a:tbl>
              <a:tblPr firstRow="1" bandRow="1">
                <a:tableStyleId>{5C22544A-7EE6-4342-B048-85BDC9FD1C3A}</a:tableStyleId>
              </a:tblPr>
              <a:tblGrid>
                <a:gridCol w="2396420"/>
                <a:gridCol w="6390454"/>
              </a:tblGrid>
              <a:tr h="9286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0" i="0" u="none" strike="noStrike" kern="1200" dirty="0" smtClean="0">
                          <a:solidFill>
                            <a:srgbClr val="FF0000"/>
                          </a:solidFill>
                          <a:latin typeface="Arial Narrow" pitchFamily="34" charset="0"/>
                          <a:ea typeface="+mn-ea"/>
                          <a:cs typeface="+mn-cs"/>
                        </a:rPr>
                        <a:t>«Речевые образцы</a:t>
                      </a:r>
                      <a:r>
                        <a:rPr lang="ru-RU" sz="2000" b="0" i="0" kern="1200" dirty="0" smtClean="0">
                          <a:solidFill>
                            <a:srgbClr val="FF0000"/>
                          </a:solidFill>
                          <a:latin typeface="Arial Narrow" pitchFamily="34" charset="0"/>
                          <a:ea typeface="+mn-ea"/>
                          <a:cs typeface="+mn-cs"/>
                        </a:rPr>
                        <a:t>»</a:t>
                      </a:r>
                      <a:endParaRPr lang="ru-RU" sz="2000" b="0" i="0" dirty="0">
                        <a:solidFill>
                          <a:srgbClr val="FF0000"/>
                        </a:solidFill>
                        <a:latin typeface="Arial Narrow"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dk1"/>
                          </a:solidFill>
                          <a:latin typeface="Arial Narrow" pitchFamily="34" charset="0"/>
                          <a:ea typeface="+mn-ea"/>
                          <a:cs typeface="+mn-cs"/>
                        </a:rPr>
                        <a:t>Учитель предлагает обучающимся речевые образцы (подсказки, высказывания), помогающие строить ответ.</a:t>
                      </a:r>
                      <a:endParaRPr lang="ru-RU" sz="2400" b="0" i="0" dirty="0">
                        <a:solidFill>
                          <a:schemeClr val="tx1"/>
                        </a:solidFill>
                        <a:latin typeface="Arial Narrow"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928694">
                <a:tc gridSpan="2">
                  <a:txBody>
                    <a:bodyPr/>
                    <a:lstStyle/>
                    <a:p>
                      <a:pPr indent="457200"/>
                      <a:r>
                        <a:rPr lang="ru-RU" sz="2000" b="0" i="1" kern="1200" dirty="0" smtClean="0">
                          <a:solidFill>
                            <a:srgbClr val="002060"/>
                          </a:solidFill>
                          <a:latin typeface="Arial Narrow" pitchFamily="34" charset="0"/>
                          <a:ea typeface="+mn-ea"/>
                          <a:cs typeface="+mn-cs"/>
                        </a:rPr>
                        <a:t>К мышечным тканям относятся: поперечнополосатая сердечная, _____________,  гладкая. В состав стенок кровеносных сосудов входит ______ ткань. Она работает медленно и ______ . ________ состоят из миофибрилл – особых сократительных нитей белковой природы. Мышца состоит из _________ , объединённых в пучки и одетых соединительнотканной оболочкой.</a:t>
                      </a:r>
                      <a:endParaRPr lang="ru-RU" sz="2400" b="0" i="0" dirty="0">
                        <a:solidFill>
                          <a:srgbClr val="002060"/>
                        </a:solidFill>
                        <a:latin typeface="Arial Narrow"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2400" b="0" i="0" dirty="0">
                        <a:solidFill>
                          <a:schemeClr val="tx1"/>
                        </a:solidFill>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286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0" i="0" kern="1200" dirty="0" smtClean="0">
                          <a:solidFill>
                            <a:srgbClr val="FF0000"/>
                          </a:solidFill>
                          <a:latin typeface="Arial Narrow" pitchFamily="34" charset="0"/>
                          <a:ea typeface="+mn-ea"/>
                          <a:cs typeface="+mn-cs"/>
                        </a:rPr>
                        <a:t>«Измерение температуры»</a:t>
                      </a:r>
                      <a:endParaRPr lang="ru-RU" sz="2000" b="0" i="0" dirty="0">
                        <a:solidFill>
                          <a:srgbClr val="FF0000"/>
                        </a:solidFill>
                        <a:latin typeface="Arial Narrow"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2000" b="0" kern="1200" dirty="0" smtClean="0">
                          <a:solidFill>
                            <a:schemeClr val="dk1"/>
                          </a:solidFill>
                          <a:latin typeface="Arial Narrow" pitchFamily="34" charset="0"/>
                          <a:ea typeface="+mn-ea"/>
                          <a:cs typeface="+mn-cs"/>
                        </a:rPr>
                        <a:t>Учитель останавливает ход урока и задаёт вопрос обучающимся: «Что мы делаем?», «На каком этапе выполнения работы мы находимся?», «Что ещё предстоит сделать для достижения цели?», «Нужно ли внести какие-то корректировки в заранее намеченный план работы?»</a:t>
                      </a:r>
                      <a:endParaRPr lang="ru-RU" sz="2000" b="0" kern="1200" dirty="0">
                        <a:solidFill>
                          <a:schemeClr val="dk1"/>
                        </a:solidFill>
                        <a:latin typeface="Arial Narrow"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6386" name="Picture 2" descr="https://avatars.mds.yandex.net/get-zen_doc/1860621/pub_5ce3fc41bdd16700b30da41a_5cfdfae62a288b00b0766f26/scale_1200"/>
          <p:cNvPicPr>
            <a:picLocks noChangeAspect="1" noChangeArrowheads="1"/>
          </p:cNvPicPr>
          <p:nvPr/>
        </p:nvPicPr>
        <p:blipFill>
          <a:blip r:embed="rId2" cstate="print"/>
          <a:srcRect/>
          <a:stretch>
            <a:fillRect/>
          </a:stretch>
        </p:blipFill>
        <p:spPr bwMode="auto">
          <a:xfrm>
            <a:off x="214282" y="4500570"/>
            <a:ext cx="2343292" cy="2210506"/>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572132" y="142852"/>
            <a:ext cx="1914307" cy="461665"/>
          </a:xfrm>
          <a:prstGeom prst="rect">
            <a:avLst/>
          </a:prstGeom>
        </p:spPr>
        <p:txBody>
          <a:bodyPr wrap="none">
            <a:spAutoFit/>
          </a:bodyPr>
          <a:lstStyle/>
          <a:p>
            <a:pPr algn="just">
              <a:lnSpc>
                <a:spcPct val="100000"/>
              </a:lnSpc>
              <a:spcAft>
                <a:spcPts val="0"/>
              </a:spcAft>
            </a:pPr>
            <a:r>
              <a:rPr lang="ru-RU" sz="2400" dirty="0" smtClean="0">
                <a:solidFill>
                  <a:srgbClr val="FF0000"/>
                </a:solidFill>
                <a:latin typeface="Arial Narrow"/>
                <a:ea typeface="Times New Roman"/>
                <a:cs typeface="Times New Roman"/>
              </a:rPr>
              <a:t>Высказывания</a:t>
            </a:r>
            <a:endParaRPr lang="ru-RU" sz="2400" dirty="0">
              <a:solidFill>
                <a:srgbClr val="FF0000"/>
              </a:solidFill>
              <a:latin typeface="Times New Roman"/>
              <a:ea typeface="Times New Roman"/>
              <a:cs typeface="Times New Roman"/>
            </a:endParaRPr>
          </a:p>
        </p:txBody>
      </p:sp>
      <p:graphicFrame>
        <p:nvGraphicFramePr>
          <p:cNvPr id="3" name="Таблица 2"/>
          <p:cNvGraphicFramePr>
            <a:graphicFrameLocks noGrp="1"/>
          </p:cNvGraphicFramePr>
          <p:nvPr/>
        </p:nvGraphicFramePr>
        <p:xfrm>
          <a:off x="142844" y="785794"/>
          <a:ext cx="8786874" cy="5760720"/>
        </p:xfrm>
        <a:graphic>
          <a:graphicData uri="http://schemas.openxmlformats.org/drawingml/2006/table">
            <a:tbl>
              <a:tblPr firstRow="1" bandRow="1">
                <a:tableStyleId>{5C22544A-7EE6-4342-B048-85BDC9FD1C3A}</a:tableStyleId>
              </a:tblPr>
              <a:tblGrid>
                <a:gridCol w="2396420"/>
                <a:gridCol w="6390454"/>
              </a:tblGrid>
              <a:tr h="928694">
                <a:tc>
                  <a:txBody>
                    <a:bodyPr/>
                    <a:lstStyle/>
                    <a:p>
                      <a:r>
                        <a:rPr lang="ru-RU" sz="2000" b="0" i="0" u="none" strike="noStrike" kern="1200" dirty="0" smtClean="0">
                          <a:solidFill>
                            <a:srgbClr val="FF0000"/>
                          </a:solidFill>
                          <a:latin typeface="Arial Narrow" pitchFamily="34" charset="0"/>
                          <a:ea typeface="+mn-ea"/>
                          <a:cs typeface="+mn-cs"/>
                        </a:rPr>
                        <a:t>«</a:t>
                      </a:r>
                      <a:r>
                        <a:rPr lang="ru-RU" sz="2000" b="0" i="0" u="none" strike="noStrike" kern="1200" dirty="0" err="1" smtClean="0">
                          <a:solidFill>
                            <a:srgbClr val="FF0000"/>
                          </a:solidFill>
                          <a:latin typeface="Arial Narrow" pitchFamily="34" charset="0"/>
                          <a:ea typeface="+mn-ea"/>
                          <a:cs typeface="+mn-cs"/>
                        </a:rPr>
                        <a:t>Метапознавательное</a:t>
                      </a:r>
                      <a:r>
                        <a:rPr lang="ru-RU" sz="2000" b="0" i="0" u="none" strike="noStrike" kern="1200" dirty="0" smtClean="0">
                          <a:solidFill>
                            <a:srgbClr val="FF0000"/>
                          </a:solidFill>
                          <a:latin typeface="Arial Narrow" pitchFamily="34" charset="0"/>
                          <a:ea typeface="+mn-ea"/>
                          <a:cs typeface="+mn-cs"/>
                        </a:rPr>
                        <a:t> интервью»</a:t>
                      </a:r>
                      <a:endParaRPr lang="ru-RU" sz="2000" b="0" i="0" dirty="0">
                        <a:solidFill>
                          <a:srgbClr val="FF0000"/>
                        </a:solidFill>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457200"/>
                      <a:r>
                        <a:rPr lang="ru-RU" sz="2000" b="0" kern="1200" dirty="0" smtClean="0">
                          <a:solidFill>
                            <a:schemeClr val="tx1"/>
                          </a:solidFill>
                          <a:latin typeface="Arial Narrow" pitchFamily="34" charset="0"/>
                          <a:ea typeface="+mn-ea"/>
                          <a:cs typeface="+mn-cs"/>
                        </a:rPr>
                        <a:t>Обучающегося просят обдумать сделанное и вслух объяснить, как он выполнял задание, и обосновать свой алгоритм его выполнения: «почему именно так?»</a:t>
                      </a:r>
                      <a:endParaRPr lang="ru-RU" sz="2400" b="0" kern="1200" dirty="0">
                        <a:solidFill>
                          <a:schemeClr val="tx1"/>
                        </a:solidFill>
                        <a:latin typeface="Arial Narrow"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9286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0" i="0" u="none" strike="noStrike" kern="1200" dirty="0" smtClean="0">
                          <a:solidFill>
                            <a:srgbClr val="FF0000"/>
                          </a:solidFill>
                          <a:latin typeface="Arial Narrow" pitchFamily="34" charset="0"/>
                          <a:ea typeface="+mn-ea"/>
                          <a:cs typeface="+mn-cs"/>
                        </a:rPr>
                        <a:t>«Топ-3»</a:t>
                      </a:r>
                      <a:endParaRPr lang="ru-RU" sz="2000" b="0" i="0" dirty="0">
                        <a:solidFill>
                          <a:srgbClr val="FF0000"/>
                        </a:solidFill>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457200"/>
                      <a:r>
                        <a:rPr lang="ru-RU" sz="2000" kern="1200" dirty="0" smtClean="0">
                          <a:solidFill>
                            <a:schemeClr val="dk1"/>
                          </a:solidFill>
                          <a:latin typeface="Arial Narrow" pitchFamily="34" charset="0"/>
                          <a:ea typeface="+mn-ea"/>
                          <a:cs typeface="+mn-cs"/>
                        </a:rPr>
                        <a:t>После </a:t>
                      </a:r>
                      <a:r>
                        <a:rPr lang="ru-RU" sz="2000" kern="1200" dirty="0" smtClean="0">
                          <a:solidFill>
                            <a:schemeClr val="dk1"/>
                          </a:solidFill>
                          <a:latin typeface="Arial Narrow" pitchFamily="34" charset="0"/>
                          <a:ea typeface="+mn-ea"/>
                          <a:cs typeface="+mn-cs"/>
                        </a:rPr>
                        <a:t>выполнения тестового задания или контрольной работы обучающихся просят выбрать три самых трудных вопроса и устно объяснить, почему они были самыми трудными и почему школьник смог или не смог выполнить их правильно</a:t>
                      </a:r>
                      <a:endParaRPr lang="ru-RU" sz="2800" b="0" i="0" dirty="0">
                        <a:solidFill>
                          <a:schemeClr val="tx1"/>
                        </a:solidFill>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9286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rgbClr val="FF0000"/>
                          </a:solidFill>
                          <a:latin typeface="Arial Narrow" pitchFamily="34" charset="0"/>
                          <a:ea typeface="+mn-ea"/>
                          <a:cs typeface="+mn-cs"/>
                        </a:rPr>
                        <a:t>«Уточнение с помощью вопроса «Почему?»</a:t>
                      </a:r>
                      <a:endParaRPr lang="ru-RU" sz="2400" b="0" i="0" dirty="0">
                        <a:solidFill>
                          <a:srgbClr val="FF0000"/>
                        </a:solidFill>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457200"/>
                      <a:r>
                        <a:rPr lang="ru-RU" sz="2000" b="0" kern="1200" dirty="0" smtClean="0">
                          <a:solidFill>
                            <a:schemeClr val="dk1"/>
                          </a:solidFill>
                          <a:latin typeface="Arial Narrow" pitchFamily="34" charset="0"/>
                          <a:ea typeface="+mn-ea"/>
                          <a:cs typeface="+mn-cs"/>
                        </a:rPr>
                        <a:t>Вычлененный </a:t>
                      </a:r>
                      <a:r>
                        <a:rPr lang="ru-RU" sz="2000" b="0" kern="1200" dirty="0" smtClean="0">
                          <a:solidFill>
                            <a:schemeClr val="dk1"/>
                          </a:solidFill>
                          <a:latin typeface="Arial Narrow" pitchFamily="34" charset="0"/>
                          <a:ea typeface="+mn-ea"/>
                          <a:cs typeface="+mn-cs"/>
                        </a:rPr>
                        <a:t>из текста  фрагмент переделан четырьмя способами:</a:t>
                      </a:r>
                    </a:p>
                    <a:p>
                      <a:pPr indent="457200"/>
                      <a:r>
                        <a:rPr lang="ru-RU" sz="2000" b="0" kern="1200" dirty="0" smtClean="0">
                          <a:solidFill>
                            <a:schemeClr val="dk1"/>
                          </a:solidFill>
                          <a:latin typeface="Arial Narrow" pitchFamily="34" charset="0"/>
                          <a:ea typeface="+mn-ea"/>
                          <a:cs typeface="+mn-cs"/>
                        </a:rPr>
                        <a:t>- перефразирован с сохранением смысла;</a:t>
                      </a:r>
                    </a:p>
                    <a:p>
                      <a:pPr indent="457200"/>
                      <a:r>
                        <a:rPr lang="ru-RU" sz="2000" b="0" kern="1200" dirty="0" smtClean="0">
                          <a:solidFill>
                            <a:schemeClr val="dk1"/>
                          </a:solidFill>
                          <a:latin typeface="Arial Narrow" pitchFamily="34" charset="0"/>
                          <a:ea typeface="+mn-ea"/>
                          <a:cs typeface="+mn-cs"/>
                        </a:rPr>
                        <a:t>- перефразирован</a:t>
                      </a:r>
                      <a:r>
                        <a:rPr lang="ru-RU" sz="2000" b="0" kern="1200" baseline="0" dirty="0" smtClean="0">
                          <a:solidFill>
                            <a:schemeClr val="dk1"/>
                          </a:solidFill>
                          <a:latin typeface="Arial Narrow" pitchFamily="34" charset="0"/>
                          <a:ea typeface="+mn-ea"/>
                          <a:cs typeface="+mn-cs"/>
                        </a:rPr>
                        <a:t> </a:t>
                      </a:r>
                      <a:r>
                        <a:rPr lang="ru-RU" sz="2000" b="0" kern="1200" dirty="0" smtClean="0">
                          <a:solidFill>
                            <a:schemeClr val="dk1"/>
                          </a:solidFill>
                          <a:latin typeface="Arial Narrow" pitchFamily="34" charset="0"/>
                          <a:ea typeface="+mn-ea"/>
                          <a:cs typeface="+mn-cs"/>
                        </a:rPr>
                        <a:t>с изменением смысла;</a:t>
                      </a:r>
                    </a:p>
                    <a:p>
                      <a:pPr indent="457200"/>
                      <a:r>
                        <a:rPr lang="ru-RU" sz="2000" b="0" kern="1200" dirty="0" smtClean="0">
                          <a:solidFill>
                            <a:schemeClr val="dk1"/>
                          </a:solidFill>
                          <a:latin typeface="Arial Narrow" pitchFamily="34" charset="0"/>
                          <a:ea typeface="+mn-ea"/>
                          <a:cs typeface="+mn-cs"/>
                        </a:rPr>
                        <a:t>- заменён на «обманку»;</a:t>
                      </a:r>
                    </a:p>
                    <a:p>
                      <a:pPr indent="457200"/>
                      <a:r>
                        <a:rPr lang="ru-RU" sz="2000" b="0" kern="1200" dirty="0" smtClean="0">
                          <a:solidFill>
                            <a:schemeClr val="dk1"/>
                          </a:solidFill>
                          <a:latin typeface="Arial Narrow" pitchFamily="34" charset="0"/>
                          <a:ea typeface="+mn-ea"/>
                          <a:cs typeface="+mn-cs"/>
                        </a:rPr>
                        <a:t>- передан без изменения.</a:t>
                      </a:r>
                    </a:p>
                    <a:p>
                      <a:pPr indent="457200"/>
                      <a:r>
                        <a:rPr lang="ru-RU" sz="2000" b="0" kern="1200" dirty="0" smtClean="0">
                          <a:solidFill>
                            <a:schemeClr val="dk1"/>
                          </a:solidFill>
                          <a:latin typeface="Arial Narrow" pitchFamily="34" charset="0"/>
                          <a:ea typeface="+mn-ea"/>
                          <a:cs typeface="+mn-cs"/>
                        </a:rPr>
                        <a:t>Обучающиеся читают исходный отрывок, а затем отмечают «верно или неверно», проверяя соответствие предложений прочитанному отрывку. Свои ответы обучающиеся должны объяснить.</a:t>
                      </a:r>
                      <a:endParaRPr lang="ru-RU" sz="2800" b="0" i="0" dirty="0">
                        <a:solidFill>
                          <a:schemeClr val="tx1"/>
                        </a:solidFill>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5008" y="142852"/>
            <a:ext cx="1914307" cy="461665"/>
          </a:xfrm>
          <a:prstGeom prst="rect">
            <a:avLst/>
          </a:prstGeom>
        </p:spPr>
        <p:txBody>
          <a:bodyPr wrap="none">
            <a:spAutoFit/>
          </a:bodyPr>
          <a:lstStyle/>
          <a:p>
            <a:pPr algn="just">
              <a:lnSpc>
                <a:spcPct val="100000"/>
              </a:lnSpc>
              <a:spcAft>
                <a:spcPts val="0"/>
              </a:spcAft>
            </a:pPr>
            <a:r>
              <a:rPr lang="ru-RU" sz="2400" dirty="0" smtClean="0">
                <a:solidFill>
                  <a:srgbClr val="FF0000"/>
                </a:solidFill>
                <a:latin typeface="Arial Narrow"/>
                <a:ea typeface="Times New Roman"/>
                <a:cs typeface="Times New Roman"/>
              </a:rPr>
              <a:t>Высказывания</a:t>
            </a:r>
            <a:endParaRPr lang="ru-RU" sz="2400" dirty="0">
              <a:solidFill>
                <a:srgbClr val="FF0000"/>
              </a:solidFill>
              <a:latin typeface="Times New Roman"/>
              <a:ea typeface="Times New Roman"/>
              <a:cs typeface="Times New Roman"/>
            </a:endParaRPr>
          </a:p>
        </p:txBody>
      </p:sp>
      <p:graphicFrame>
        <p:nvGraphicFramePr>
          <p:cNvPr id="3" name="Таблица 2"/>
          <p:cNvGraphicFramePr>
            <a:graphicFrameLocks noGrp="1"/>
          </p:cNvGraphicFramePr>
          <p:nvPr/>
        </p:nvGraphicFramePr>
        <p:xfrm>
          <a:off x="142844" y="785794"/>
          <a:ext cx="8786874" cy="5151120"/>
        </p:xfrm>
        <a:graphic>
          <a:graphicData uri="http://schemas.openxmlformats.org/drawingml/2006/table">
            <a:tbl>
              <a:tblPr firstRow="1" bandRow="1">
                <a:tableStyleId>{5C22544A-7EE6-4342-B048-85BDC9FD1C3A}</a:tableStyleId>
              </a:tblPr>
              <a:tblGrid>
                <a:gridCol w="2396420"/>
                <a:gridCol w="6390454"/>
              </a:tblGrid>
              <a:tr h="928694">
                <a:tc>
                  <a:txBody>
                    <a:bodyPr/>
                    <a:lstStyle/>
                    <a:p>
                      <a:r>
                        <a:rPr lang="ru-RU" sz="2000" b="0" i="0" u="none" strike="noStrike" kern="1200" dirty="0" smtClean="0">
                          <a:solidFill>
                            <a:srgbClr val="FF0000"/>
                          </a:solidFill>
                          <a:latin typeface="Arial Narrow" pitchFamily="34" charset="0"/>
                          <a:ea typeface="+mn-ea"/>
                          <a:cs typeface="+mn-cs"/>
                        </a:rPr>
                        <a:t>«Правильные вопросы»</a:t>
                      </a:r>
                      <a:endParaRPr lang="ru-RU" sz="2000" b="0" i="0" dirty="0">
                        <a:solidFill>
                          <a:srgbClr val="FF0000"/>
                        </a:solidFill>
                        <a:latin typeface="Arial Narrow"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2000" b="0" kern="1200" dirty="0" smtClean="0">
                          <a:solidFill>
                            <a:schemeClr val="tx1"/>
                          </a:solidFill>
                          <a:latin typeface="Arial Narrow" pitchFamily="34" charset="0"/>
                          <a:ea typeface="+mn-ea"/>
                          <a:cs typeface="+mn-cs"/>
                        </a:rPr>
                        <a:t>Учитель задаёт такие вопросы, ответы на которые требуют рассуждения вслух. Как правило, такие вопросы должны начинаться со слова «Почему?» и носят проблемный характер</a:t>
                      </a:r>
                      <a:endParaRPr lang="ru-RU" sz="2800" b="0" kern="1200" dirty="0">
                        <a:solidFill>
                          <a:schemeClr val="tx1"/>
                        </a:solidFill>
                        <a:latin typeface="Arial Narrow"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928694">
                <a:tc gridSpan="2">
                  <a:txBody>
                    <a:bodyPr/>
                    <a:lstStyle/>
                    <a:p>
                      <a:endParaRPr lang="ru-RU" sz="2000" b="0" i="0" dirty="0" smtClean="0">
                        <a:solidFill>
                          <a:srgbClr val="FF0000"/>
                        </a:solidFill>
                        <a:latin typeface="Arial Narrow" pitchFamily="34" charset="0"/>
                      </a:endParaRPr>
                    </a:p>
                    <a:p>
                      <a:endParaRPr lang="ru-RU" sz="2000" b="0" i="0" dirty="0" smtClean="0">
                        <a:solidFill>
                          <a:srgbClr val="FF0000"/>
                        </a:solidFill>
                        <a:latin typeface="Arial Narrow" pitchFamily="34" charset="0"/>
                      </a:endParaRPr>
                    </a:p>
                    <a:p>
                      <a:endParaRPr lang="ru-RU" sz="2000" b="0" i="0" dirty="0" smtClean="0">
                        <a:solidFill>
                          <a:srgbClr val="FF0000"/>
                        </a:solidFill>
                        <a:latin typeface="Arial Narrow" pitchFamily="34" charset="0"/>
                      </a:endParaRPr>
                    </a:p>
                    <a:p>
                      <a:endParaRPr lang="ru-RU" sz="2000" b="0" i="0" dirty="0" smtClean="0">
                        <a:solidFill>
                          <a:srgbClr val="FF0000"/>
                        </a:solidFill>
                        <a:latin typeface="Arial Narrow" pitchFamily="34" charset="0"/>
                      </a:endParaRPr>
                    </a:p>
                    <a:p>
                      <a:endParaRPr lang="ru-RU" sz="2000" b="0" i="0" dirty="0">
                        <a:solidFill>
                          <a:srgbClr val="FF0000"/>
                        </a:solidFill>
                        <a:latin typeface="Arial Narrow"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sz="2800" b="0" kern="1200" dirty="0">
                        <a:solidFill>
                          <a:schemeClr val="tx1"/>
                        </a:solidFill>
                        <a:latin typeface="Arial Narrow"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286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0" i="0" u="none" strike="noStrike" kern="1200" dirty="0" smtClean="0">
                          <a:solidFill>
                            <a:srgbClr val="FF0000"/>
                          </a:solidFill>
                          <a:latin typeface="Arial Narrow" pitchFamily="34" charset="0"/>
                          <a:ea typeface="+mn-ea"/>
                          <a:cs typeface="+mn-cs"/>
                        </a:rPr>
                        <a:t>«Ученик-репортёр</a:t>
                      </a:r>
                      <a:r>
                        <a:rPr lang="ru-RU" sz="2000" b="0" i="0" u="none" strike="noStrike" kern="1200" dirty="0" smtClean="0">
                          <a:solidFill>
                            <a:srgbClr val="FF0000"/>
                          </a:solidFill>
                          <a:latin typeface="Arial Narrow" pitchFamily="34" charset="0"/>
                          <a:ea typeface="+mn-ea"/>
                          <a:cs typeface="+mn-cs"/>
                        </a:rPr>
                        <a:t>»</a:t>
                      </a:r>
                      <a:endParaRPr lang="ru-RU" sz="2000" b="0" i="0" dirty="0">
                        <a:solidFill>
                          <a:srgbClr val="FF0000"/>
                        </a:solidFill>
                        <a:latin typeface="Arial Narrow"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2000" b="0" kern="1200" dirty="0" smtClean="0">
                          <a:solidFill>
                            <a:schemeClr val="dk1"/>
                          </a:solidFill>
                          <a:latin typeface="Arial Narrow" pitchFamily="34" charset="0"/>
                          <a:ea typeface="+mn-ea"/>
                          <a:cs typeface="+mn-cs"/>
                        </a:rPr>
                        <a:t>В начале урока выбирают ученика, который будет играть роль репортёра. Выбор «репортёра» осуществляется обучающимися. В конце урока выбранный ученик должен кратко передать наиболее важную информацию, полученную на уроке (краткий репортаж). Остальные ученики задают репортёру вопросы по содержанию его выступления. Если репортёр не может ответить на них, он может попросить помощи у других учеников.</a:t>
                      </a:r>
                      <a:endParaRPr lang="ru-RU" sz="3200" b="0" i="0" dirty="0">
                        <a:solidFill>
                          <a:schemeClr val="tx1"/>
                        </a:solidFill>
                        <a:latin typeface="Arial Narrow"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4" name="Таблица 3"/>
          <p:cNvGraphicFramePr>
            <a:graphicFrameLocks noGrp="1"/>
          </p:cNvGraphicFramePr>
          <p:nvPr/>
        </p:nvGraphicFramePr>
        <p:xfrm>
          <a:off x="285720" y="1928802"/>
          <a:ext cx="8429684" cy="1285240"/>
        </p:xfrm>
        <a:graphic>
          <a:graphicData uri="http://schemas.openxmlformats.org/drawingml/2006/table">
            <a:tbl>
              <a:tblPr firstRow="1" bandRow="1">
                <a:tableStyleId>{22838BEF-8BB2-4498-84A7-C5851F593DF1}</a:tableStyleId>
              </a:tblPr>
              <a:tblGrid>
                <a:gridCol w="4214842"/>
                <a:gridCol w="4214842"/>
              </a:tblGrid>
              <a:tr h="370840">
                <a:tc>
                  <a:txBody>
                    <a:bodyPr/>
                    <a:lstStyle/>
                    <a:p>
                      <a:pPr algn="ctr"/>
                      <a:r>
                        <a:rPr lang="ru-RU" b="0" dirty="0" smtClean="0">
                          <a:latin typeface="Arial Narrow" pitchFamily="34" charset="0"/>
                        </a:rPr>
                        <a:t>«Тонкий вопрос»</a:t>
                      </a:r>
                      <a:endParaRPr lang="ru-RU" b="0" dirty="0">
                        <a:latin typeface="Arial Narrow" pitchFamily="34" charset="0"/>
                      </a:endParaRPr>
                    </a:p>
                  </a:txBody>
                  <a:tcPr/>
                </a:tc>
                <a:tc>
                  <a:txBody>
                    <a:bodyPr/>
                    <a:lstStyle/>
                    <a:p>
                      <a:pPr algn="ctr"/>
                      <a:r>
                        <a:rPr lang="ru-RU" b="0" dirty="0" smtClean="0">
                          <a:latin typeface="Arial Narrow" pitchFamily="34" charset="0"/>
                        </a:rPr>
                        <a:t>«Толстый вопрос»</a:t>
                      </a:r>
                      <a:endParaRPr lang="ru-RU" b="0" dirty="0">
                        <a:latin typeface="Arial Narrow" pitchFamily="34" charset="0"/>
                      </a:endParaRPr>
                    </a:p>
                  </a:txBody>
                  <a:tcPr/>
                </a:tc>
              </a:tr>
              <a:tr h="370840">
                <a:tc>
                  <a:txBody>
                    <a:bodyPr/>
                    <a:lstStyle/>
                    <a:p>
                      <a:r>
                        <a:rPr lang="ru-RU" dirty="0" smtClean="0">
                          <a:latin typeface="Arial Narrow" pitchFamily="34" charset="0"/>
                        </a:rPr>
                        <a:t>- Куница это млекопитающее животное?</a:t>
                      </a:r>
                      <a:endParaRPr lang="ru-RU" dirty="0">
                        <a:latin typeface="Arial Narrow" pitchFamily="34" charset="0"/>
                      </a:endParaRPr>
                    </a:p>
                  </a:txBody>
                  <a:tcPr/>
                </a:tc>
                <a:tc>
                  <a:txBody>
                    <a:bodyPr/>
                    <a:lstStyle/>
                    <a:p>
                      <a:r>
                        <a:rPr lang="ru-RU" dirty="0" smtClean="0">
                          <a:latin typeface="Arial Narrow" pitchFamily="34" charset="0"/>
                        </a:rPr>
                        <a:t>- Зачем куница затаскивает недоеденную добычу на</a:t>
                      </a:r>
                      <a:r>
                        <a:rPr lang="ru-RU" baseline="0" dirty="0" smtClean="0">
                          <a:latin typeface="Arial Narrow" pitchFamily="34" charset="0"/>
                        </a:rPr>
                        <a:t> дерево, прячет под колоду или зарывает в снег?</a:t>
                      </a:r>
                      <a:endParaRPr lang="ru-RU" dirty="0">
                        <a:latin typeface="Arial Narrow" pitchFamily="34" charset="0"/>
                      </a:endParaRPr>
                    </a:p>
                  </a:txBody>
                  <a:tcPr/>
                </a:tc>
              </a:tr>
            </a:tbl>
          </a:graphicData>
        </a:graphic>
      </p:graphicFrame>
      <p:sp>
        <p:nvSpPr>
          <p:cNvPr id="14338" name="AutoShape 2" descr="https://pune365.com/wp-content/uploads/2017/05/journalist-cartoon-.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40" name="AutoShape 4" descr="https://pune365.com/wp-content/uploads/2017/05/journalist-cartoon-.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4341" name="Picture 5" descr="C:\Users\Admin\Desktop\journalist-cartoon-.jpg"/>
          <p:cNvPicPr>
            <a:picLocks noChangeAspect="1" noChangeArrowheads="1"/>
          </p:cNvPicPr>
          <p:nvPr/>
        </p:nvPicPr>
        <p:blipFill>
          <a:blip r:embed="rId2" cstate="print"/>
          <a:srcRect/>
          <a:stretch>
            <a:fillRect/>
          </a:stretch>
        </p:blipFill>
        <p:spPr bwMode="auto">
          <a:xfrm>
            <a:off x="214282" y="4916514"/>
            <a:ext cx="2107391" cy="1941486"/>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72066" y="142852"/>
            <a:ext cx="3656770" cy="461665"/>
          </a:xfrm>
          <a:prstGeom prst="rect">
            <a:avLst/>
          </a:prstGeom>
        </p:spPr>
        <p:txBody>
          <a:bodyPr wrap="none">
            <a:spAutoFit/>
          </a:bodyPr>
          <a:lstStyle/>
          <a:p>
            <a:pPr algn="just">
              <a:lnSpc>
                <a:spcPct val="100000"/>
              </a:lnSpc>
              <a:spcAft>
                <a:spcPts val="0"/>
              </a:spcAft>
            </a:pPr>
            <a:r>
              <a:rPr lang="ru-RU" sz="2400" dirty="0" smtClean="0">
                <a:solidFill>
                  <a:srgbClr val="FF0000"/>
                </a:solidFill>
                <a:latin typeface="Arial Narrow"/>
                <a:ea typeface="Times New Roman"/>
                <a:cs typeface="Times New Roman"/>
              </a:rPr>
              <a:t>Матрицы. Алгоритмы. Карты </a:t>
            </a:r>
            <a:endParaRPr lang="ru-RU" sz="2400" dirty="0">
              <a:solidFill>
                <a:srgbClr val="FF0000"/>
              </a:solidFill>
              <a:latin typeface="Times New Roman"/>
              <a:ea typeface="Times New Roman"/>
              <a:cs typeface="Times New Roman"/>
            </a:endParaRPr>
          </a:p>
        </p:txBody>
      </p:sp>
      <p:graphicFrame>
        <p:nvGraphicFramePr>
          <p:cNvPr id="3" name="Таблица 2"/>
          <p:cNvGraphicFramePr>
            <a:graphicFrameLocks noGrp="1"/>
          </p:cNvGraphicFramePr>
          <p:nvPr/>
        </p:nvGraphicFramePr>
        <p:xfrm>
          <a:off x="142844" y="785794"/>
          <a:ext cx="8786874" cy="1005840"/>
        </p:xfrm>
        <a:graphic>
          <a:graphicData uri="http://schemas.openxmlformats.org/drawingml/2006/table">
            <a:tbl>
              <a:tblPr firstRow="1" bandRow="1">
                <a:tableStyleId>{5C22544A-7EE6-4342-B048-85BDC9FD1C3A}</a:tableStyleId>
              </a:tblPr>
              <a:tblGrid>
                <a:gridCol w="2396420"/>
                <a:gridCol w="6390454"/>
              </a:tblGrid>
              <a:tr h="928694">
                <a:tc>
                  <a:txBody>
                    <a:bodyPr/>
                    <a:lstStyle/>
                    <a:p>
                      <a:r>
                        <a:rPr lang="ru-RU" sz="2000" b="0" i="0" u="none" strike="noStrike" kern="1200" dirty="0" smtClean="0">
                          <a:solidFill>
                            <a:srgbClr val="FF0000"/>
                          </a:solidFill>
                          <a:latin typeface="Arial Narrow" pitchFamily="34" charset="0"/>
                          <a:ea typeface="+mn-ea"/>
                          <a:cs typeface="+mn-cs"/>
                        </a:rPr>
                        <a:t>«Матрица запоминания»</a:t>
                      </a:r>
                      <a:endParaRPr lang="ru-RU" sz="2000" b="0" i="0" dirty="0">
                        <a:solidFill>
                          <a:srgbClr val="FF0000"/>
                        </a:solidFill>
                        <a:latin typeface="Arial Narrow"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2000" b="0" kern="1200" dirty="0" smtClean="0">
                          <a:solidFill>
                            <a:schemeClr val="tx1"/>
                          </a:solidFill>
                          <a:latin typeface="Arial Narrow" pitchFamily="34" charset="0"/>
                          <a:ea typeface="+mn-ea"/>
                          <a:cs typeface="+mn-cs"/>
                        </a:rPr>
                        <a:t>Ученикам предлагается заполнить таблицу, имеющую определённые заголовки в вертикальном и горизонтальном столбцах</a:t>
                      </a:r>
                      <a:endParaRPr lang="ru-RU" sz="3200" b="0" kern="1200" dirty="0">
                        <a:solidFill>
                          <a:schemeClr val="tx1"/>
                        </a:solidFill>
                        <a:latin typeface="Arial Narrow"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4" name="Таблица 3"/>
          <p:cNvGraphicFramePr>
            <a:graphicFrameLocks noGrp="1"/>
          </p:cNvGraphicFramePr>
          <p:nvPr/>
        </p:nvGraphicFramePr>
        <p:xfrm>
          <a:off x="142843" y="1928802"/>
          <a:ext cx="8786874" cy="1013782"/>
        </p:xfrm>
        <a:graphic>
          <a:graphicData uri="http://schemas.openxmlformats.org/drawingml/2006/table">
            <a:tbl>
              <a:tblPr firstRow="1" bandRow="1">
                <a:tableStyleId>{22838BEF-8BB2-4498-84A7-C5851F593DF1}</a:tableStyleId>
              </a:tblPr>
              <a:tblGrid>
                <a:gridCol w="1464479"/>
                <a:gridCol w="1610927"/>
                <a:gridCol w="1318031"/>
                <a:gridCol w="1464479"/>
                <a:gridCol w="1464479"/>
                <a:gridCol w="1464479"/>
              </a:tblGrid>
              <a:tr h="642942">
                <a:tc>
                  <a:txBody>
                    <a:bodyPr/>
                    <a:lstStyle/>
                    <a:p>
                      <a:pPr algn="ctr">
                        <a:lnSpc>
                          <a:spcPct val="100000"/>
                        </a:lnSpc>
                        <a:spcAft>
                          <a:spcPts val="0"/>
                        </a:spcAft>
                        <a:tabLst>
                          <a:tab pos="326390" algn="l"/>
                        </a:tabLst>
                      </a:pPr>
                      <a:r>
                        <a:rPr lang="ru-RU" sz="1800" b="0" dirty="0">
                          <a:latin typeface="Arial Narrow" pitchFamily="34" charset="0"/>
                        </a:rPr>
                        <a:t>Семейство</a:t>
                      </a:r>
                      <a:endParaRPr lang="ru-RU" sz="1800" b="0" dirty="0">
                        <a:latin typeface="Arial Narrow" pitchFamily="34" charset="0"/>
                        <a:ea typeface="Times New Roman"/>
                        <a:cs typeface="Times New Roman"/>
                      </a:endParaRPr>
                    </a:p>
                  </a:txBody>
                  <a:tcPr marL="68580" marR="68580" marT="0" marB="0" anchor="ctr"/>
                </a:tc>
                <a:tc>
                  <a:txBody>
                    <a:bodyPr/>
                    <a:lstStyle/>
                    <a:p>
                      <a:pPr algn="ctr">
                        <a:lnSpc>
                          <a:spcPct val="100000"/>
                        </a:lnSpc>
                        <a:spcAft>
                          <a:spcPts val="0"/>
                        </a:spcAft>
                        <a:tabLst>
                          <a:tab pos="326390" algn="l"/>
                        </a:tabLst>
                      </a:pPr>
                      <a:r>
                        <a:rPr lang="ru-RU" sz="1800" b="0" dirty="0">
                          <a:latin typeface="Arial Narrow" pitchFamily="34" charset="0"/>
                        </a:rPr>
                        <a:t>Представители семейства</a:t>
                      </a:r>
                      <a:endParaRPr lang="ru-RU" sz="1800" b="0" dirty="0">
                        <a:latin typeface="Arial Narrow" pitchFamily="34" charset="0"/>
                        <a:ea typeface="Times New Roman"/>
                        <a:cs typeface="Times New Roman"/>
                      </a:endParaRPr>
                    </a:p>
                  </a:txBody>
                  <a:tcPr marL="68580" marR="68580" marT="0" marB="0" anchor="ctr"/>
                </a:tc>
                <a:tc>
                  <a:txBody>
                    <a:bodyPr/>
                    <a:lstStyle/>
                    <a:p>
                      <a:pPr algn="ctr">
                        <a:lnSpc>
                          <a:spcPct val="100000"/>
                        </a:lnSpc>
                        <a:spcAft>
                          <a:spcPts val="0"/>
                        </a:spcAft>
                        <a:tabLst>
                          <a:tab pos="326390" algn="l"/>
                        </a:tabLst>
                      </a:pPr>
                      <a:r>
                        <a:rPr lang="ru-RU" sz="1800" b="0" dirty="0">
                          <a:latin typeface="Arial Narrow" pitchFamily="34" charset="0"/>
                        </a:rPr>
                        <a:t>Цветок</a:t>
                      </a:r>
                      <a:endParaRPr lang="ru-RU" sz="1800" b="0" dirty="0">
                        <a:latin typeface="Arial Narrow" pitchFamily="34" charset="0"/>
                        <a:ea typeface="Times New Roman"/>
                        <a:cs typeface="Times New Roman"/>
                      </a:endParaRPr>
                    </a:p>
                  </a:txBody>
                  <a:tcPr marL="68580" marR="68580" marT="0" marB="0" anchor="ctr"/>
                </a:tc>
                <a:tc>
                  <a:txBody>
                    <a:bodyPr/>
                    <a:lstStyle/>
                    <a:p>
                      <a:pPr algn="ctr">
                        <a:lnSpc>
                          <a:spcPct val="100000"/>
                        </a:lnSpc>
                        <a:spcAft>
                          <a:spcPts val="0"/>
                        </a:spcAft>
                        <a:tabLst>
                          <a:tab pos="326390" algn="l"/>
                        </a:tabLst>
                      </a:pPr>
                      <a:r>
                        <a:rPr lang="ru-RU" sz="1800" b="0" dirty="0">
                          <a:latin typeface="Arial Narrow" pitchFamily="34" charset="0"/>
                        </a:rPr>
                        <a:t>Соцветие</a:t>
                      </a:r>
                      <a:endParaRPr lang="ru-RU" sz="1800" b="0" dirty="0">
                        <a:latin typeface="Arial Narrow" pitchFamily="34" charset="0"/>
                        <a:ea typeface="Times New Roman"/>
                        <a:cs typeface="Times New Roman"/>
                      </a:endParaRPr>
                    </a:p>
                  </a:txBody>
                  <a:tcPr marL="68580" marR="68580" marT="0" marB="0" anchor="ctr"/>
                </a:tc>
                <a:tc>
                  <a:txBody>
                    <a:bodyPr/>
                    <a:lstStyle/>
                    <a:p>
                      <a:pPr algn="ctr">
                        <a:lnSpc>
                          <a:spcPct val="100000"/>
                        </a:lnSpc>
                        <a:spcAft>
                          <a:spcPts val="0"/>
                        </a:spcAft>
                        <a:tabLst>
                          <a:tab pos="326390" algn="l"/>
                        </a:tabLst>
                      </a:pPr>
                      <a:r>
                        <a:rPr lang="ru-RU" sz="1800" b="0" dirty="0">
                          <a:latin typeface="Arial Narrow" pitchFamily="34" charset="0"/>
                        </a:rPr>
                        <a:t>Плоды</a:t>
                      </a:r>
                      <a:endParaRPr lang="ru-RU" sz="1800" b="0" dirty="0">
                        <a:latin typeface="Arial Narrow" pitchFamily="34" charset="0"/>
                        <a:ea typeface="Times New Roman"/>
                        <a:cs typeface="Times New Roman"/>
                      </a:endParaRPr>
                    </a:p>
                  </a:txBody>
                  <a:tcPr marL="68580" marR="68580" marT="0" marB="0" anchor="ctr"/>
                </a:tc>
                <a:tc>
                  <a:txBody>
                    <a:bodyPr/>
                    <a:lstStyle/>
                    <a:p>
                      <a:pPr algn="ctr">
                        <a:lnSpc>
                          <a:spcPct val="100000"/>
                        </a:lnSpc>
                        <a:spcAft>
                          <a:spcPts val="0"/>
                        </a:spcAft>
                        <a:tabLst>
                          <a:tab pos="326390" algn="l"/>
                        </a:tabLst>
                      </a:pPr>
                      <a:r>
                        <a:rPr lang="ru-RU" sz="1800" b="0" dirty="0">
                          <a:latin typeface="Arial Narrow" pitchFamily="34" charset="0"/>
                        </a:rPr>
                        <a:t>Значения для человека</a:t>
                      </a:r>
                      <a:endParaRPr lang="ru-RU" sz="1800" b="0" dirty="0">
                        <a:latin typeface="Arial Narrow" pitchFamily="34" charset="0"/>
                        <a:ea typeface="Times New Roman"/>
                        <a:cs typeface="Times New Roman"/>
                      </a:endParaRPr>
                    </a:p>
                  </a:txBody>
                  <a:tcPr marL="68580" marR="68580" marT="0" marB="0" anchor="ctr"/>
                </a:tc>
              </a:tr>
              <a:tr h="370840">
                <a:tc>
                  <a:txBody>
                    <a:bodyPr/>
                    <a:lstStyle/>
                    <a:p>
                      <a:pPr algn="just">
                        <a:lnSpc>
                          <a:spcPts val="1270"/>
                        </a:lnSpc>
                        <a:spcAft>
                          <a:spcPts val="0"/>
                        </a:spcAft>
                        <a:tabLst>
                          <a:tab pos="326390" algn="l"/>
                        </a:tabLst>
                      </a:pPr>
                      <a:endParaRPr lang="ru-RU" sz="1800" b="0">
                        <a:latin typeface="Arial Narrow" pitchFamily="34" charset="0"/>
                        <a:ea typeface="Times New Roman"/>
                        <a:cs typeface="Times New Roman"/>
                      </a:endParaRPr>
                    </a:p>
                  </a:txBody>
                  <a:tcPr marL="68580" marR="68580" marT="0" marB="0"/>
                </a:tc>
                <a:tc>
                  <a:txBody>
                    <a:bodyPr/>
                    <a:lstStyle/>
                    <a:p>
                      <a:pPr algn="just">
                        <a:lnSpc>
                          <a:spcPts val="1270"/>
                        </a:lnSpc>
                        <a:spcAft>
                          <a:spcPts val="0"/>
                        </a:spcAft>
                        <a:tabLst>
                          <a:tab pos="326390" algn="l"/>
                        </a:tabLst>
                      </a:pPr>
                      <a:endParaRPr lang="ru-RU" sz="1800" b="0">
                        <a:latin typeface="Arial Narrow" pitchFamily="34" charset="0"/>
                        <a:ea typeface="Times New Roman"/>
                        <a:cs typeface="Times New Roman"/>
                      </a:endParaRPr>
                    </a:p>
                  </a:txBody>
                  <a:tcPr marL="68580" marR="68580" marT="0" marB="0"/>
                </a:tc>
                <a:tc>
                  <a:txBody>
                    <a:bodyPr/>
                    <a:lstStyle/>
                    <a:p>
                      <a:pPr algn="just">
                        <a:lnSpc>
                          <a:spcPts val="1270"/>
                        </a:lnSpc>
                        <a:spcAft>
                          <a:spcPts val="0"/>
                        </a:spcAft>
                        <a:tabLst>
                          <a:tab pos="326390" algn="l"/>
                        </a:tabLst>
                      </a:pPr>
                      <a:endParaRPr lang="ru-RU" sz="1800" b="0">
                        <a:latin typeface="Arial Narrow" pitchFamily="34" charset="0"/>
                        <a:ea typeface="Times New Roman"/>
                        <a:cs typeface="Times New Roman"/>
                      </a:endParaRPr>
                    </a:p>
                  </a:txBody>
                  <a:tcPr marL="68580" marR="68580" marT="0" marB="0"/>
                </a:tc>
                <a:tc>
                  <a:txBody>
                    <a:bodyPr/>
                    <a:lstStyle/>
                    <a:p>
                      <a:pPr algn="just">
                        <a:lnSpc>
                          <a:spcPts val="1270"/>
                        </a:lnSpc>
                        <a:spcAft>
                          <a:spcPts val="0"/>
                        </a:spcAft>
                        <a:tabLst>
                          <a:tab pos="326390" algn="l"/>
                        </a:tabLst>
                      </a:pPr>
                      <a:endParaRPr lang="ru-RU" sz="1800" b="0">
                        <a:latin typeface="Arial Narrow" pitchFamily="34" charset="0"/>
                        <a:ea typeface="Times New Roman"/>
                        <a:cs typeface="Times New Roman"/>
                      </a:endParaRPr>
                    </a:p>
                  </a:txBody>
                  <a:tcPr marL="68580" marR="68580" marT="0" marB="0"/>
                </a:tc>
                <a:tc>
                  <a:txBody>
                    <a:bodyPr/>
                    <a:lstStyle/>
                    <a:p>
                      <a:pPr algn="just">
                        <a:lnSpc>
                          <a:spcPts val="1270"/>
                        </a:lnSpc>
                        <a:spcAft>
                          <a:spcPts val="0"/>
                        </a:spcAft>
                        <a:tabLst>
                          <a:tab pos="326390" algn="l"/>
                        </a:tabLst>
                      </a:pPr>
                      <a:endParaRPr lang="ru-RU" sz="1800" b="0">
                        <a:latin typeface="Arial Narrow" pitchFamily="34" charset="0"/>
                        <a:ea typeface="Times New Roman"/>
                        <a:cs typeface="Times New Roman"/>
                      </a:endParaRPr>
                    </a:p>
                  </a:txBody>
                  <a:tcPr marL="68580" marR="68580" marT="0" marB="0"/>
                </a:tc>
                <a:tc>
                  <a:txBody>
                    <a:bodyPr/>
                    <a:lstStyle/>
                    <a:p>
                      <a:pPr algn="just">
                        <a:lnSpc>
                          <a:spcPts val="1270"/>
                        </a:lnSpc>
                        <a:spcAft>
                          <a:spcPts val="0"/>
                        </a:spcAft>
                        <a:tabLst>
                          <a:tab pos="326390" algn="l"/>
                        </a:tabLst>
                      </a:pPr>
                      <a:endParaRPr lang="ru-RU" sz="1800" b="0" dirty="0">
                        <a:latin typeface="Arial Narrow" pitchFamily="34" charset="0"/>
                        <a:ea typeface="Times New Roman"/>
                        <a:cs typeface="Times New Roman"/>
                      </a:endParaRPr>
                    </a:p>
                  </a:txBody>
                  <a:tcPr marL="68580" marR="68580" marT="0" marB="0"/>
                </a:tc>
              </a:tr>
            </a:tbl>
          </a:graphicData>
        </a:graphic>
      </p:graphicFrame>
      <p:graphicFrame>
        <p:nvGraphicFramePr>
          <p:cNvPr id="5" name="Таблица 4"/>
          <p:cNvGraphicFramePr>
            <a:graphicFrameLocks noGrp="1"/>
          </p:cNvGraphicFramePr>
          <p:nvPr/>
        </p:nvGraphicFramePr>
        <p:xfrm>
          <a:off x="214282" y="3286124"/>
          <a:ext cx="8715435" cy="1854200"/>
        </p:xfrm>
        <a:graphic>
          <a:graphicData uri="http://schemas.openxmlformats.org/drawingml/2006/table">
            <a:tbl>
              <a:tblPr firstRow="1" bandRow="1">
                <a:tableStyleId>{0505E3EF-67EA-436B-97B2-0124C06EBD24}</a:tableStyleId>
              </a:tblPr>
              <a:tblGrid>
                <a:gridCol w="2905145"/>
                <a:gridCol w="2905145"/>
                <a:gridCol w="2905145"/>
              </a:tblGrid>
              <a:tr h="370840">
                <a:tc>
                  <a:txBody>
                    <a:bodyPr/>
                    <a:lstStyle/>
                    <a:p>
                      <a:pPr algn="ctr">
                        <a:lnSpc>
                          <a:spcPct val="100000"/>
                        </a:lnSpc>
                        <a:spcAft>
                          <a:spcPts val="0"/>
                        </a:spcAft>
                        <a:tabLst>
                          <a:tab pos="326390" algn="l"/>
                        </a:tabLst>
                      </a:pPr>
                      <a:r>
                        <a:rPr lang="ru-RU" sz="1800" b="0" dirty="0">
                          <a:latin typeface="Arial Narrow" pitchFamily="34" charset="0"/>
                          <a:ea typeface="Times New Roman"/>
                          <a:cs typeface="Times New Roman"/>
                        </a:rPr>
                        <a:t>Воздушные массы</a:t>
                      </a:r>
                    </a:p>
                  </a:txBody>
                  <a:tcPr marL="68580" marR="68580" marT="0" marB="0"/>
                </a:tc>
                <a:tc>
                  <a:txBody>
                    <a:bodyPr/>
                    <a:lstStyle/>
                    <a:p>
                      <a:pPr algn="ctr">
                        <a:lnSpc>
                          <a:spcPct val="100000"/>
                        </a:lnSpc>
                        <a:spcAft>
                          <a:spcPts val="0"/>
                        </a:spcAft>
                        <a:tabLst>
                          <a:tab pos="326390" algn="l"/>
                        </a:tabLst>
                      </a:pPr>
                      <a:r>
                        <a:rPr lang="ru-RU" sz="1800" b="0" dirty="0">
                          <a:latin typeface="Arial Narrow" pitchFamily="34" charset="0"/>
                          <a:ea typeface="Times New Roman"/>
                          <a:cs typeface="Times New Roman"/>
                        </a:rPr>
                        <a:t>Температура</a:t>
                      </a:r>
                    </a:p>
                  </a:txBody>
                  <a:tcPr marL="68580" marR="68580" marT="0" marB="0"/>
                </a:tc>
                <a:tc>
                  <a:txBody>
                    <a:bodyPr/>
                    <a:lstStyle/>
                    <a:p>
                      <a:pPr algn="ctr">
                        <a:lnSpc>
                          <a:spcPct val="100000"/>
                        </a:lnSpc>
                        <a:spcAft>
                          <a:spcPts val="0"/>
                        </a:spcAft>
                        <a:tabLst>
                          <a:tab pos="326390" algn="l"/>
                        </a:tabLst>
                      </a:pPr>
                      <a:r>
                        <a:rPr lang="ru-RU" sz="1800" b="0">
                          <a:latin typeface="Arial Narrow" pitchFamily="34" charset="0"/>
                          <a:ea typeface="Times New Roman"/>
                          <a:cs typeface="Times New Roman"/>
                        </a:rPr>
                        <a:t>Осадки</a:t>
                      </a:r>
                    </a:p>
                  </a:txBody>
                  <a:tcPr marL="68580" marR="68580" marT="0" marB="0"/>
                </a:tc>
              </a:tr>
              <a:tr h="370840">
                <a:tc>
                  <a:txBody>
                    <a:bodyPr/>
                    <a:lstStyle/>
                    <a:p>
                      <a:pPr algn="ctr">
                        <a:lnSpc>
                          <a:spcPct val="100000"/>
                        </a:lnSpc>
                        <a:spcAft>
                          <a:spcPts val="0"/>
                        </a:spcAft>
                        <a:tabLst>
                          <a:tab pos="326390" algn="l"/>
                        </a:tabLst>
                      </a:pPr>
                      <a:endParaRPr lang="ru-RU" sz="1800" b="0">
                        <a:latin typeface="Arial Narrow" pitchFamily="34" charset="0"/>
                        <a:ea typeface="Times New Roman"/>
                        <a:cs typeface="Times New Roman"/>
                      </a:endParaRPr>
                    </a:p>
                  </a:txBody>
                  <a:tcPr marL="68580" marR="68580" marT="0" marB="0"/>
                </a:tc>
                <a:tc>
                  <a:txBody>
                    <a:bodyPr/>
                    <a:lstStyle/>
                    <a:p>
                      <a:pPr algn="ctr">
                        <a:lnSpc>
                          <a:spcPct val="100000"/>
                        </a:lnSpc>
                        <a:spcAft>
                          <a:spcPts val="0"/>
                        </a:spcAft>
                        <a:tabLst>
                          <a:tab pos="326390" algn="l"/>
                        </a:tabLst>
                      </a:pPr>
                      <a:r>
                        <a:rPr lang="ru-RU" sz="1800" b="0" dirty="0">
                          <a:latin typeface="Arial Narrow" pitchFamily="34" charset="0"/>
                          <a:ea typeface="Times New Roman"/>
                          <a:cs typeface="Times New Roman"/>
                        </a:rPr>
                        <a:t>средние</a:t>
                      </a:r>
                    </a:p>
                  </a:txBody>
                  <a:tcPr marL="68580" marR="68580" marT="0" marB="0"/>
                </a:tc>
                <a:tc>
                  <a:txBody>
                    <a:bodyPr/>
                    <a:lstStyle/>
                    <a:p>
                      <a:pPr algn="ctr">
                        <a:lnSpc>
                          <a:spcPct val="100000"/>
                        </a:lnSpc>
                        <a:spcAft>
                          <a:spcPts val="0"/>
                        </a:spcAft>
                        <a:tabLst>
                          <a:tab pos="326390" algn="l"/>
                        </a:tabLst>
                      </a:pPr>
                      <a:endParaRPr lang="ru-RU" sz="1800" b="0">
                        <a:latin typeface="Arial Narrow" pitchFamily="34" charset="0"/>
                        <a:ea typeface="Times New Roman"/>
                        <a:cs typeface="Times New Roman"/>
                      </a:endParaRPr>
                    </a:p>
                  </a:txBody>
                  <a:tcPr marL="68580" marR="68580" marT="0" marB="0"/>
                </a:tc>
              </a:tr>
              <a:tr h="370840">
                <a:tc>
                  <a:txBody>
                    <a:bodyPr/>
                    <a:lstStyle/>
                    <a:p>
                      <a:pPr algn="ctr">
                        <a:lnSpc>
                          <a:spcPct val="100000"/>
                        </a:lnSpc>
                        <a:spcAft>
                          <a:spcPts val="0"/>
                        </a:spcAft>
                        <a:tabLst>
                          <a:tab pos="326390" algn="l"/>
                        </a:tabLst>
                      </a:pPr>
                      <a:endParaRPr lang="ru-RU" sz="1800" b="0">
                        <a:latin typeface="Arial Narrow" pitchFamily="34" charset="0"/>
                        <a:ea typeface="Times New Roman"/>
                        <a:cs typeface="Times New Roman"/>
                      </a:endParaRPr>
                    </a:p>
                  </a:txBody>
                  <a:tcPr marL="68580" marR="68580" marT="0" marB="0"/>
                </a:tc>
                <a:tc>
                  <a:txBody>
                    <a:bodyPr/>
                    <a:lstStyle/>
                    <a:p>
                      <a:pPr algn="ctr">
                        <a:lnSpc>
                          <a:spcPct val="100000"/>
                        </a:lnSpc>
                        <a:spcAft>
                          <a:spcPts val="0"/>
                        </a:spcAft>
                        <a:tabLst>
                          <a:tab pos="326390" algn="l"/>
                        </a:tabLst>
                      </a:pPr>
                      <a:endParaRPr lang="ru-RU" sz="1800" b="0" dirty="0">
                        <a:latin typeface="Arial Narrow" pitchFamily="34" charset="0"/>
                        <a:ea typeface="Times New Roman"/>
                        <a:cs typeface="Times New Roman"/>
                      </a:endParaRPr>
                    </a:p>
                  </a:txBody>
                  <a:tcPr marL="68580" marR="68580" marT="0" marB="0"/>
                </a:tc>
                <a:tc>
                  <a:txBody>
                    <a:bodyPr/>
                    <a:lstStyle/>
                    <a:p>
                      <a:pPr algn="ctr">
                        <a:lnSpc>
                          <a:spcPct val="100000"/>
                        </a:lnSpc>
                        <a:spcAft>
                          <a:spcPts val="0"/>
                        </a:spcAft>
                        <a:tabLst>
                          <a:tab pos="326390" algn="l"/>
                        </a:tabLst>
                      </a:pPr>
                      <a:endParaRPr lang="ru-RU" sz="1800" b="0" dirty="0">
                        <a:latin typeface="Arial Narrow" pitchFamily="34" charset="0"/>
                        <a:ea typeface="Times New Roman"/>
                        <a:cs typeface="Times New Roman"/>
                      </a:endParaRPr>
                    </a:p>
                  </a:txBody>
                  <a:tcPr marL="68580" marR="68580" marT="0" marB="0"/>
                </a:tc>
              </a:tr>
              <a:tr h="370840">
                <a:tc>
                  <a:txBody>
                    <a:bodyPr/>
                    <a:lstStyle/>
                    <a:p>
                      <a:pPr algn="ctr">
                        <a:lnSpc>
                          <a:spcPct val="100000"/>
                        </a:lnSpc>
                        <a:spcAft>
                          <a:spcPts val="0"/>
                        </a:spcAft>
                        <a:tabLst>
                          <a:tab pos="326390" algn="l"/>
                        </a:tabLst>
                      </a:pPr>
                      <a:endParaRPr lang="ru-RU" sz="1800" b="0">
                        <a:latin typeface="Arial Narrow" pitchFamily="34" charset="0"/>
                        <a:ea typeface="Times New Roman"/>
                        <a:cs typeface="Times New Roman"/>
                      </a:endParaRPr>
                    </a:p>
                  </a:txBody>
                  <a:tcPr marL="68580" marR="68580" marT="0" marB="0"/>
                </a:tc>
                <a:tc>
                  <a:txBody>
                    <a:bodyPr/>
                    <a:lstStyle/>
                    <a:p>
                      <a:pPr algn="ctr">
                        <a:lnSpc>
                          <a:spcPct val="100000"/>
                        </a:lnSpc>
                        <a:spcAft>
                          <a:spcPts val="0"/>
                        </a:spcAft>
                        <a:tabLst>
                          <a:tab pos="326390" algn="l"/>
                        </a:tabLst>
                      </a:pPr>
                      <a:endParaRPr lang="ru-RU" sz="1800" b="0">
                        <a:latin typeface="Arial Narrow" pitchFamily="34" charset="0"/>
                        <a:ea typeface="Times New Roman"/>
                        <a:cs typeface="Times New Roman"/>
                      </a:endParaRPr>
                    </a:p>
                  </a:txBody>
                  <a:tcPr marL="68580" marR="68580" marT="0" marB="0"/>
                </a:tc>
                <a:tc>
                  <a:txBody>
                    <a:bodyPr/>
                    <a:lstStyle/>
                    <a:p>
                      <a:pPr algn="ctr">
                        <a:lnSpc>
                          <a:spcPct val="100000"/>
                        </a:lnSpc>
                        <a:spcAft>
                          <a:spcPts val="0"/>
                        </a:spcAft>
                        <a:tabLst>
                          <a:tab pos="326390" algn="l"/>
                        </a:tabLst>
                      </a:pPr>
                      <a:r>
                        <a:rPr lang="ru-RU" sz="1800" b="0" dirty="0">
                          <a:latin typeface="Arial Narrow" pitchFamily="34" charset="0"/>
                          <a:ea typeface="Times New Roman"/>
                          <a:cs typeface="Times New Roman"/>
                        </a:rPr>
                        <a:t>скудные</a:t>
                      </a:r>
                    </a:p>
                  </a:txBody>
                  <a:tcPr marL="68580" marR="68580" marT="0" marB="0"/>
                </a:tc>
              </a:tr>
              <a:tr h="370840">
                <a:tc>
                  <a:txBody>
                    <a:bodyPr/>
                    <a:lstStyle/>
                    <a:p>
                      <a:pPr algn="ctr">
                        <a:lnSpc>
                          <a:spcPct val="100000"/>
                        </a:lnSpc>
                        <a:spcAft>
                          <a:spcPts val="0"/>
                        </a:spcAft>
                        <a:tabLst>
                          <a:tab pos="326390" algn="l"/>
                        </a:tabLst>
                      </a:pPr>
                      <a:r>
                        <a:rPr lang="ru-RU" sz="1800" b="0" dirty="0" smtClean="0">
                          <a:latin typeface="Arial Narrow" pitchFamily="34" charset="0"/>
                          <a:ea typeface="Times New Roman"/>
                          <a:cs typeface="Times New Roman"/>
                        </a:rPr>
                        <a:t>экваториальные</a:t>
                      </a:r>
                      <a:endParaRPr lang="ru-RU" sz="1800" b="0" dirty="0">
                        <a:latin typeface="Arial Narrow" pitchFamily="34" charset="0"/>
                        <a:ea typeface="Times New Roman"/>
                        <a:cs typeface="Times New Roman"/>
                      </a:endParaRPr>
                    </a:p>
                  </a:txBody>
                  <a:tcPr marL="68580" marR="68580" marT="0" marB="0"/>
                </a:tc>
                <a:tc>
                  <a:txBody>
                    <a:bodyPr/>
                    <a:lstStyle/>
                    <a:p>
                      <a:pPr algn="ctr">
                        <a:lnSpc>
                          <a:spcPct val="100000"/>
                        </a:lnSpc>
                        <a:spcAft>
                          <a:spcPts val="0"/>
                        </a:spcAft>
                        <a:tabLst>
                          <a:tab pos="326390" algn="l"/>
                        </a:tabLst>
                      </a:pPr>
                      <a:endParaRPr lang="ru-RU" sz="1800" b="0">
                        <a:latin typeface="Arial Narrow" pitchFamily="34" charset="0"/>
                        <a:ea typeface="Times New Roman"/>
                        <a:cs typeface="Times New Roman"/>
                      </a:endParaRPr>
                    </a:p>
                  </a:txBody>
                  <a:tcPr marL="68580" marR="68580" marT="0" marB="0"/>
                </a:tc>
                <a:tc>
                  <a:txBody>
                    <a:bodyPr/>
                    <a:lstStyle/>
                    <a:p>
                      <a:pPr algn="ctr">
                        <a:lnSpc>
                          <a:spcPct val="100000"/>
                        </a:lnSpc>
                        <a:spcAft>
                          <a:spcPts val="0"/>
                        </a:spcAft>
                        <a:tabLst>
                          <a:tab pos="326390" algn="l"/>
                        </a:tabLst>
                      </a:pPr>
                      <a:endParaRPr lang="ru-RU" sz="1800" b="0" dirty="0">
                        <a:latin typeface="Arial Narrow" pitchFamily="34" charset="0"/>
                        <a:ea typeface="Times New Roman"/>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72066" y="142852"/>
            <a:ext cx="3656770" cy="461665"/>
          </a:xfrm>
          <a:prstGeom prst="rect">
            <a:avLst/>
          </a:prstGeom>
        </p:spPr>
        <p:txBody>
          <a:bodyPr wrap="none">
            <a:spAutoFit/>
          </a:bodyPr>
          <a:lstStyle/>
          <a:p>
            <a:pPr algn="just">
              <a:lnSpc>
                <a:spcPct val="100000"/>
              </a:lnSpc>
              <a:spcAft>
                <a:spcPts val="0"/>
              </a:spcAft>
            </a:pPr>
            <a:r>
              <a:rPr lang="ru-RU" sz="2400" dirty="0" smtClean="0">
                <a:solidFill>
                  <a:srgbClr val="FF0000"/>
                </a:solidFill>
                <a:latin typeface="Arial Narrow"/>
                <a:ea typeface="Times New Roman"/>
                <a:cs typeface="Times New Roman"/>
              </a:rPr>
              <a:t>Матрицы. Алгоритмы. Карты </a:t>
            </a:r>
            <a:endParaRPr lang="ru-RU" sz="2400" dirty="0">
              <a:solidFill>
                <a:srgbClr val="FF0000"/>
              </a:solidFill>
              <a:latin typeface="Times New Roman"/>
              <a:ea typeface="Times New Roman"/>
              <a:cs typeface="Times New Roman"/>
            </a:endParaRPr>
          </a:p>
        </p:txBody>
      </p:sp>
      <p:graphicFrame>
        <p:nvGraphicFramePr>
          <p:cNvPr id="3" name="Таблица 2"/>
          <p:cNvGraphicFramePr>
            <a:graphicFrameLocks noGrp="1"/>
          </p:cNvGraphicFramePr>
          <p:nvPr/>
        </p:nvGraphicFramePr>
        <p:xfrm>
          <a:off x="142844" y="785794"/>
          <a:ext cx="8786874" cy="2286000"/>
        </p:xfrm>
        <a:graphic>
          <a:graphicData uri="http://schemas.openxmlformats.org/drawingml/2006/table">
            <a:tbl>
              <a:tblPr firstRow="1" bandRow="1">
                <a:tableStyleId>{5C22544A-7EE6-4342-B048-85BDC9FD1C3A}</a:tableStyleId>
              </a:tblPr>
              <a:tblGrid>
                <a:gridCol w="2396420"/>
                <a:gridCol w="6390454"/>
              </a:tblGrid>
              <a:tr h="9286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0" i="0" u="none" strike="noStrike" kern="1200" dirty="0" smtClean="0">
                          <a:solidFill>
                            <a:srgbClr val="FF0000"/>
                          </a:solidFill>
                          <a:latin typeface="Arial Narrow" pitchFamily="34" charset="0"/>
                          <a:ea typeface="+mn-ea"/>
                          <a:cs typeface="+mn-cs"/>
                        </a:rPr>
                        <a:t>«Рассуждение по алгоритму»</a:t>
                      </a:r>
                      <a:endParaRPr lang="ru-RU" sz="2000" b="0" i="0" dirty="0">
                        <a:solidFill>
                          <a:srgbClr val="FF0000"/>
                        </a:solidFill>
                        <a:latin typeface="Arial Narrow"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1800" b="0" kern="1200" dirty="0" smtClean="0">
                          <a:solidFill>
                            <a:schemeClr val="dk1"/>
                          </a:solidFill>
                          <a:latin typeface="Arial Narrow" pitchFamily="34" charset="0"/>
                          <a:ea typeface="+mn-ea"/>
                          <a:cs typeface="+mn-cs"/>
                        </a:rPr>
                        <a:t>Реализация приёма делится на три этапа:</a:t>
                      </a:r>
                    </a:p>
                    <a:p>
                      <a:r>
                        <a:rPr lang="ru-RU" sz="1800" b="0" kern="1200" dirty="0" smtClean="0">
                          <a:solidFill>
                            <a:schemeClr val="dk1"/>
                          </a:solidFill>
                          <a:latin typeface="Arial Narrow" pitchFamily="34" charset="0"/>
                          <a:ea typeface="+mn-ea"/>
                          <a:cs typeface="+mn-cs"/>
                        </a:rPr>
                        <a:t>1) учитель совместно с обучающимися вырабатывает алгоритм выполнения задания. Разработанный алгоритм записывается на доску (выносится на слайд, раздаётся школьникам);</a:t>
                      </a:r>
                    </a:p>
                    <a:p>
                      <a:r>
                        <a:rPr lang="ru-RU" sz="1800" b="0" kern="1200" dirty="0" smtClean="0">
                          <a:solidFill>
                            <a:schemeClr val="dk1"/>
                          </a:solidFill>
                          <a:latin typeface="Arial Narrow" pitchFamily="34" charset="0"/>
                          <a:ea typeface="+mn-ea"/>
                          <a:cs typeface="+mn-cs"/>
                        </a:rPr>
                        <a:t>2) обучающиеся выполняют задание самостоятельно;</a:t>
                      </a:r>
                    </a:p>
                    <a:p>
                      <a:r>
                        <a:rPr lang="ru-RU" sz="1800" b="0" kern="1200" dirty="0" smtClean="0">
                          <a:solidFill>
                            <a:schemeClr val="dk1"/>
                          </a:solidFill>
                          <a:latin typeface="Arial Narrow" pitchFamily="34" charset="0"/>
                          <a:ea typeface="+mn-ea"/>
                          <a:cs typeface="+mn-cs"/>
                        </a:rPr>
                        <a:t>3) используя заранее разработанный алгоритм, ученики рассказывают о результатах своей работы, объясняя вслух логику своего рассуждения.</a:t>
                      </a:r>
                      <a:endParaRPr lang="ru-RU" sz="3200" b="0" i="0" dirty="0">
                        <a:solidFill>
                          <a:schemeClr val="tx1"/>
                        </a:solidFill>
                        <a:latin typeface="Arial Narrow"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64514" name="Group 2"/>
          <p:cNvGrpSpPr>
            <a:grpSpLocks/>
          </p:cNvGrpSpPr>
          <p:nvPr/>
        </p:nvGrpSpPr>
        <p:grpSpPr bwMode="auto">
          <a:xfrm>
            <a:off x="500034" y="3071810"/>
            <a:ext cx="5429288" cy="3643338"/>
            <a:chOff x="4868" y="6370"/>
            <a:chExt cx="6768" cy="4302"/>
          </a:xfrm>
        </p:grpSpPr>
        <p:grpSp>
          <p:nvGrpSpPr>
            <p:cNvPr id="64515" name="Group 3"/>
            <p:cNvGrpSpPr>
              <a:grpSpLocks/>
            </p:cNvGrpSpPr>
            <p:nvPr/>
          </p:nvGrpSpPr>
          <p:grpSpPr bwMode="auto">
            <a:xfrm>
              <a:off x="4868" y="6370"/>
              <a:ext cx="4278" cy="4302"/>
              <a:chOff x="4868" y="6370"/>
              <a:chExt cx="4278" cy="4302"/>
            </a:xfrm>
          </p:grpSpPr>
          <p:sp>
            <p:nvSpPr>
              <p:cNvPr id="64516" name="Rectangle 4"/>
              <p:cNvSpPr>
                <a:spLocks noChangeArrowheads="1"/>
              </p:cNvSpPr>
              <p:nvPr/>
            </p:nvSpPr>
            <p:spPr bwMode="auto">
              <a:xfrm>
                <a:off x="4868" y="6370"/>
                <a:ext cx="4278" cy="388"/>
              </a:xfrm>
              <a:prstGeom prst="rect">
                <a:avLst/>
              </a:prstGeom>
              <a:solidFill>
                <a:srgbClr val="FFFFFF"/>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98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Arial Narrow" pitchFamily="34" charset="0"/>
                    <a:cs typeface="Arial" pitchFamily="34" charset="0"/>
                  </a:rPr>
                  <a:t>Есть ли в слове приставка?</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64517" name="AutoShape 5"/>
              <p:cNvCxnSpPr>
                <a:cxnSpLocks noChangeShapeType="1"/>
              </p:cNvCxnSpPr>
              <p:nvPr/>
            </p:nvCxnSpPr>
            <p:spPr bwMode="auto">
              <a:xfrm flipH="1">
                <a:off x="5558" y="6758"/>
                <a:ext cx="892" cy="284"/>
              </a:xfrm>
              <a:prstGeom prst="straightConnector1">
                <a:avLst/>
              </a:prstGeom>
              <a:noFill/>
              <a:ln w="3175">
                <a:solidFill>
                  <a:srgbClr val="000000"/>
                </a:solidFill>
                <a:round/>
                <a:headEnd/>
                <a:tailEnd type="triangle" w="sm" len="lg"/>
              </a:ln>
            </p:spPr>
          </p:cxnSp>
          <p:cxnSp>
            <p:nvCxnSpPr>
              <p:cNvPr id="64518" name="AutoShape 6"/>
              <p:cNvCxnSpPr>
                <a:cxnSpLocks noChangeShapeType="1"/>
              </p:cNvCxnSpPr>
              <p:nvPr/>
            </p:nvCxnSpPr>
            <p:spPr bwMode="auto">
              <a:xfrm>
                <a:off x="7589" y="6758"/>
                <a:ext cx="804" cy="284"/>
              </a:xfrm>
              <a:prstGeom prst="straightConnector1">
                <a:avLst/>
              </a:prstGeom>
              <a:noFill/>
              <a:ln w="3175">
                <a:solidFill>
                  <a:srgbClr val="000000"/>
                </a:solidFill>
                <a:round/>
                <a:headEnd/>
                <a:tailEnd type="triangle" w="sm" len="lg"/>
              </a:ln>
            </p:spPr>
          </p:cxnSp>
          <p:sp>
            <p:nvSpPr>
              <p:cNvPr id="64519" name="Rectangle 7"/>
              <p:cNvSpPr>
                <a:spLocks noChangeArrowheads="1"/>
              </p:cNvSpPr>
              <p:nvPr/>
            </p:nvSpPr>
            <p:spPr bwMode="auto">
              <a:xfrm>
                <a:off x="4868" y="7042"/>
                <a:ext cx="1847" cy="388"/>
              </a:xfrm>
              <a:prstGeom prst="rect">
                <a:avLst/>
              </a:prstGeom>
              <a:solidFill>
                <a:srgbClr val="FFFFFF"/>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98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Arial Narrow" pitchFamily="34" charset="0"/>
                    <a:cs typeface="Arial" pitchFamily="34" charset="0"/>
                  </a:rPr>
                  <a:t>Да</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4520" name="Rectangle 8"/>
              <p:cNvSpPr>
                <a:spLocks noChangeArrowheads="1"/>
              </p:cNvSpPr>
              <p:nvPr/>
            </p:nvSpPr>
            <p:spPr bwMode="auto">
              <a:xfrm>
                <a:off x="6787" y="7042"/>
                <a:ext cx="2359" cy="388"/>
              </a:xfrm>
              <a:prstGeom prst="rect">
                <a:avLst/>
              </a:prstGeom>
              <a:solidFill>
                <a:srgbClr val="FFFFFF"/>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98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Arial Narrow" pitchFamily="34" charset="0"/>
                    <a:cs typeface="Arial" pitchFamily="34" charset="0"/>
                  </a:rPr>
                  <a:t>Нет: ъ не пишется</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4521" name="Rectangle 9"/>
              <p:cNvSpPr>
                <a:spLocks noChangeArrowheads="1"/>
              </p:cNvSpPr>
              <p:nvPr/>
            </p:nvSpPr>
            <p:spPr bwMode="auto">
              <a:xfrm>
                <a:off x="4868" y="7714"/>
                <a:ext cx="4278" cy="388"/>
              </a:xfrm>
              <a:prstGeom prst="rect">
                <a:avLst/>
              </a:prstGeom>
              <a:solidFill>
                <a:srgbClr val="FFFFFF"/>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98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Arial Narrow" pitchFamily="34" charset="0"/>
                    <a:cs typeface="Arial" pitchFamily="34" charset="0"/>
                  </a:rPr>
                  <a:t>Оканчивается ли она на согласный?</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64522" name="AutoShape 10"/>
              <p:cNvCxnSpPr>
                <a:cxnSpLocks noChangeShapeType="1"/>
              </p:cNvCxnSpPr>
              <p:nvPr/>
            </p:nvCxnSpPr>
            <p:spPr bwMode="auto">
              <a:xfrm>
                <a:off x="5646" y="7430"/>
                <a:ext cx="804" cy="284"/>
              </a:xfrm>
              <a:prstGeom prst="straightConnector1">
                <a:avLst/>
              </a:prstGeom>
              <a:noFill/>
              <a:ln w="3175">
                <a:solidFill>
                  <a:srgbClr val="000000"/>
                </a:solidFill>
                <a:round/>
                <a:headEnd/>
                <a:tailEnd type="triangle" w="sm" len="lg"/>
              </a:ln>
            </p:spPr>
          </p:cxnSp>
          <p:sp>
            <p:nvSpPr>
              <p:cNvPr id="64523" name="Rectangle 11"/>
              <p:cNvSpPr>
                <a:spLocks noChangeArrowheads="1"/>
              </p:cNvSpPr>
              <p:nvPr/>
            </p:nvSpPr>
            <p:spPr bwMode="auto">
              <a:xfrm>
                <a:off x="4868" y="8402"/>
                <a:ext cx="1847" cy="388"/>
              </a:xfrm>
              <a:prstGeom prst="rect">
                <a:avLst/>
              </a:prstGeom>
              <a:solidFill>
                <a:srgbClr val="FFFFFF"/>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98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Arial Narrow" pitchFamily="34" charset="0"/>
                    <a:cs typeface="Arial" pitchFamily="34" charset="0"/>
                  </a:rPr>
                  <a:t>Да</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4524" name="Rectangle 12"/>
              <p:cNvSpPr>
                <a:spLocks noChangeArrowheads="1"/>
              </p:cNvSpPr>
              <p:nvPr/>
            </p:nvSpPr>
            <p:spPr bwMode="auto">
              <a:xfrm>
                <a:off x="6787" y="8402"/>
                <a:ext cx="2359" cy="388"/>
              </a:xfrm>
              <a:prstGeom prst="rect">
                <a:avLst/>
              </a:prstGeom>
              <a:solidFill>
                <a:srgbClr val="FFFFFF"/>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98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Arial Narrow" pitchFamily="34" charset="0"/>
                    <a:cs typeface="Arial" pitchFamily="34" charset="0"/>
                  </a:rPr>
                  <a:t>Нет: ъ не пишется</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64525" name="AutoShape 13"/>
              <p:cNvCxnSpPr>
                <a:cxnSpLocks noChangeShapeType="1"/>
              </p:cNvCxnSpPr>
              <p:nvPr/>
            </p:nvCxnSpPr>
            <p:spPr bwMode="auto">
              <a:xfrm flipH="1">
                <a:off x="5514" y="8102"/>
                <a:ext cx="892" cy="300"/>
              </a:xfrm>
              <a:prstGeom prst="straightConnector1">
                <a:avLst/>
              </a:prstGeom>
              <a:noFill/>
              <a:ln w="3175">
                <a:solidFill>
                  <a:srgbClr val="000000"/>
                </a:solidFill>
                <a:round/>
                <a:headEnd/>
                <a:tailEnd type="triangle" w="sm" len="lg"/>
              </a:ln>
            </p:spPr>
          </p:cxnSp>
          <p:cxnSp>
            <p:nvCxnSpPr>
              <p:cNvPr id="64526" name="AutoShape 14"/>
              <p:cNvCxnSpPr>
                <a:cxnSpLocks noChangeShapeType="1"/>
              </p:cNvCxnSpPr>
              <p:nvPr/>
            </p:nvCxnSpPr>
            <p:spPr bwMode="auto">
              <a:xfrm>
                <a:off x="7697" y="8118"/>
                <a:ext cx="804" cy="284"/>
              </a:xfrm>
              <a:prstGeom prst="straightConnector1">
                <a:avLst/>
              </a:prstGeom>
              <a:noFill/>
              <a:ln w="3175">
                <a:solidFill>
                  <a:srgbClr val="000000"/>
                </a:solidFill>
                <a:round/>
                <a:headEnd/>
                <a:tailEnd type="triangle" w="sm" len="lg"/>
              </a:ln>
            </p:spPr>
          </p:cxnSp>
          <p:sp>
            <p:nvSpPr>
              <p:cNvPr id="64527" name="Rectangle 15"/>
              <p:cNvSpPr>
                <a:spLocks noChangeArrowheads="1"/>
              </p:cNvSpPr>
              <p:nvPr/>
            </p:nvSpPr>
            <p:spPr bwMode="auto">
              <a:xfrm>
                <a:off x="4868" y="9074"/>
                <a:ext cx="4278" cy="388"/>
              </a:xfrm>
              <a:prstGeom prst="rect">
                <a:avLst/>
              </a:prstGeom>
              <a:solidFill>
                <a:srgbClr val="FFFFFF"/>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98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Arial Narrow" pitchFamily="34" charset="0"/>
                    <a:cs typeface="Arial" pitchFamily="34" charset="0"/>
                  </a:rPr>
                  <a:t>Есть ли после приставки е, ё или я?</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64528" name="AutoShape 16"/>
              <p:cNvCxnSpPr>
                <a:cxnSpLocks noChangeShapeType="1"/>
              </p:cNvCxnSpPr>
              <p:nvPr/>
            </p:nvCxnSpPr>
            <p:spPr bwMode="auto">
              <a:xfrm>
                <a:off x="5558" y="8790"/>
                <a:ext cx="804" cy="284"/>
              </a:xfrm>
              <a:prstGeom prst="straightConnector1">
                <a:avLst/>
              </a:prstGeom>
              <a:noFill/>
              <a:ln w="3175">
                <a:solidFill>
                  <a:srgbClr val="000000"/>
                </a:solidFill>
                <a:round/>
                <a:headEnd/>
                <a:tailEnd type="triangle" w="sm" len="lg"/>
              </a:ln>
            </p:spPr>
          </p:cxnSp>
          <p:sp>
            <p:nvSpPr>
              <p:cNvPr id="64529" name="Rectangle 17"/>
              <p:cNvSpPr>
                <a:spLocks noChangeArrowheads="1"/>
              </p:cNvSpPr>
              <p:nvPr/>
            </p:nvSpPr>
            <p:spPr bwMode="auto">
              <a:xfrm>
                <a:off x="4868" y="9762"/>
                <a:ext cx="1847" cy="388"/>
              </a:xfrm>
              <a:prstGeom prst="rect">
                <a:avLst/>
              </a:prstGeom>
              <a:solidFill>
                <a:srgbClr val="FFFFFF"/>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98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Arial Narrow" pitchFamily="34" charset="0"/>
                    <a:cs typeface="Arial" pitchFamily="34" charset="0"/>
                  </a:rPr>
                  <a:t>Да: ъ пишется</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64530" name="AutoShape 18"/>
              <p:cNvCxnSpPr>
                <a:cxnSpLocks noChangeShapeType="1"/>
              </p:cNvCxnSpPr>
              <p:nvPr/>
            </p:nvCxnSpPr>
            <p:spPr bwMode="auto">
              <a:xfrm flipH="1">
                <a:off x="5470" y="9462"/>
                <a:ext cx="892" cy="300"/>
              </a:xfrm>
              <a:prstGeom prst="straightConnector1">
                <a:avLst/>
              </a:prstGeom>
              <a:noFill/>
              <a:ln w="3175">
                <a:solidFill>
                  <a:srgbClr val="000000"/>
                </a:solidFill>
                <a:round/>
                <a:headEnd/>
                <a:tailEnd type="triangle" w="sm" len="lg"/>
              </a:ln>
            </p:spPr>
          </p:cxnSp>
          <p:sp>
            <p:nvSpPr>
              <p:cNvPr id="64531" name="Rectangle 19"/>
              <p:cNvSpPr>
                <a:spLocks noChangeArrowheads="1"/>
              </p:cNvSpPr>
              <p:nvPr/>
            </p:nvSpPr>
            <p:spPr bwMode="auto">
              <a:xfrm>
                <a:off x="6787" y="9762"/>
                <a:ext cx="2359" cy="388"/>
              </a:xfrm>
              <a:prstGeom prst="rect">
                <a:avLst/>
              </a:prstGeom>
              <a:solidFill>
                <a:srgbClr val="FFFFFF"/>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98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Arial Narrow" pitchFamily="34" charset="0"/>
                    <a:cs typeface="Arial" pitchFamily="34" charset="0"/>
                  </a:rPr>
                  <a:t>Нет: ъ не пишется</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64532" name="AutoShape 20"/>
              <p:cNvCxnSpPr>
                <a:cxnSpLocks noChangeShapeType="1"/>
              </p:cNvCxnSpPr>
              <p:nvPr/>
            </p:nvCxnSpPr>
            <p:spPr bwMode="auto">
              <a:xfrm>
                <a:off x="7589" y="9478"/>
                <a:ext cx="804" cy="284"/>
              </a:xfrm>
              <a:prstGeom prst="straightConnector1">
                <a:avLst/>
              </a:prstGeom>
              <a:noFill/>
              <a:ln w="3175">
                <a:solidFill>
                  <a:srgbClr val="000000"/>
                </a:solidFill>
                <a:round/>
                <a:headEnd/>
                <a:tailEnd type="triangle" w="sm" len="lg"/>
              </a:ln>
            </p:spPr>
          </p:cxnSp>
          <p:sp>
            <p:nvSpPr>
              <p:cNvPr id="64533" name="Rectangle 21"/>
              <p:cNvSpPr>
                <a:spLocks noChangeArrowheads="1"/>
              </p:cNvSpPr>
              <p:nvPr/>
            </p:nvSpPr>
            <p:spPr bwMode="auto">
              <a:xfrm>
                <a:off x="4868" y="10284"/>
                <a:ext cx="4278" cy="388"/>
              </a:xfrm>
              <a:prstGeom prst="rect">
                <a:avLst/>
              </a:prstGeom>
              <a:solidFill>
                <a:srgbClr val="FFFFFF"/>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98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Arial Narrow" pitchFamily="34" charset="0"/>
                    <a:cs typeface="Arial" pitchFamily="34" charset="0"/>
                  </a:rPr>
                  <a:t>Написать слово правильно, проверить его</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64534" name="Rectangle 22"/>
            <p:cNvSpPr>
              <a:spLocks noChangeArrowheads="1"/>
            </p:cNvSpPr>
            <p:nvPr/>
          </p:nvSpPr>
          <p:spPr bwMode="auto">
            <a:xfrm>
              <a:off x="9329" y="6370"/>
              <a:ext cx="2262" cy="388"/>
            </a:xfrm>
            <a:prstGeom prst="rect">
              <a:avLst/>
            </a:prstGeom>
            <a:solidFill>
              <a:srgbClr val="FFFFFF"/>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0" i="0" u="none" strike="noStrike" cap="none" normalizeH="0" baseline="0" smtClean="0">
                  <a:ln>
                    <a:noFill/>
                  </a:ln>
                  <a:solidFill>
                    <a:schemeClr val="tx1"/>
                  </a:solidFill>
                  <a:effectLst/>
                  <a:latin typeface="Arial Narrow" pitchFamily="34" charset="0"/>
                  <a:cs typeface="Arial" pitchFamily="34" charset="0"/>
                </a:rPr>
                <a:t>Проверяемые слова</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4535" name="Rectangle 23"/>
            <p:cNvSpPr>
              <a:spLocks noChangeArrowheads="1"/>
            </p:cNvSpPr>
            <p:nvPr/>
          </p:nvSpPr>
          <p:spPr bwMode="auto">
            <a:xfrm>
              <a:off x="9374" y="7714"/>
              <a:ext cx="2262" cy="388"/>
            </a:xfrm>
            <a:prstGeom prst="rect">
              <a:avLst/>
            </a:prstGeom>
            <a:solidFill>
              <a:srgbClr val="FFFFFF"/>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0" i="0" u="none" strike="noStrike" cap="none" normalizeH="0" baseline="0" smtClean="0">
                  <a:ln>
                    <a:noFill/>
                  </a:ln>
                  <a:solidFill>
                    <a:schemeClr val="tx1"/>
                  </a:solidFill>
                  <a:effectLst/>
                  <a:latin typeface="Arial Narrow" pitchFamily="34" charset="0"/>
                  <a:cs typeface="Arial" pitchFamily="34" charset="0"/>
                </a:rPr>
                <a:t>поехал</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4536" name="Rectangle 24"/>
            <p:cNvSpPr>
              <a:spLocks noChangeArrowheads="1"/>
            </p:cNvSpPr>
            <p:nvPr/>
          </p:nvSpPr>
          <p:spPr bwMode="auto">
            <a:xfrm>
              <a:off x="9374" y="8473"/>
              <a:ext cx="2262" cy="388"/>
            </a:xfrm>
            <a:prstGeom prst="rect">
              <a:avLst/>
            </a:prstGeom>
            <a:solidFill>
              <a:srgbClr val="FFFFFF"/>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0" i="0" u="none" strike="noStrike" cap="none" normalizeH="0" baseline="0" smtClean="0">
                  <a:ln>
                    <a:noFill/>
                  </a:ln>
                  <a:solidFill>
                    <a:schemeClr val="tx1"/>
                  </a:solidFill>
                  <a:effectLst/>
                  <a:latin typeface="Arial Narrow" pitchFamily="34" charset="0"/>
                  <a:cs typeface="Arial" pitchFamily="34" charset="0"/>
                </a:rPr>
                <a:t>подъём</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4537" name="Rectangle 25"/>
            <p:cNvSpPr>
              <a:spLocks noChangeArrowheads="1"/>
            </p:cNvSpPr>
            <p:nvPr/>
          </p:nvSpPr>
          <p:spPr bwMode="auto">
            <a:xfrm>
              <a:off x="9374" y="9188"/>
              <a:ext cx="2262" cy="388"/>
            </a:xfrm>
            <a:prstGeom prst="rect">
              <a:avLst/>
            </a:prstGeom>
            <a:solidFill>
              <a:srgbClr val="FFFFFF"/>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0" i="0" u="none" strike="noStrike" cap="none" normalizeH="0" baseline="0" smtClean="0">
                  <a:ln>
                    <a:noFill/>
                  </a:ln>
                  <a:solidFill>
                    <a:schemeClr val="tx1"/>
                  </a:solidFill>
                  <a:effectLst/>
                  <a:latin typeface="Arial Narrow" pitchFamily="34" charset="0"/>
                  <a:cs typeface="Arial" pitchFamily="34" charset="0"/>
                </a:rPr>
                <a:t>поднял</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fb.ru/misc/i/gallery/63354/2277614.jpg"/>
          <p:cNvPicPr>
            <a:picLocks noChangeAspect="1" noChangeArrowheads="1"/>
          </p:cNvPicPr>
          <p:nvPr/>
        </p:nvPicPr>
        <p:blipFill>
          <a:blip r:embed="rId2"/>
          <a:srcRect/>
          <a:stretch>
            <a:fillRect/>
          </a:stretch>
        </p:blipFill>
        <p:spPr bwMode="auto">
          <a:xfrm>
            <a:off x="142844" y="285728"/>
            <a:ext cx="5715000" cy="6215106"/>
          </a:xfrm>
          <a:prstGeom prst="rect">
            <a:avLst/>
          </a:prstGeom>
          <a:noFill/>
        </p:spPr>
      </p:pic>
      <p:sp>
        <p:nvSpPr>
          <p:cNvPr id="3" name="TextBox 2"/>
          <p:cNvSpPr txBox="1"/>
          <p:nvPr/>
        </p:nvSpPr>
        <p:spPr>
          <a:xfrm>
            <a:off x="5857884" y="3571876"/>
            <a:ext cx="3143272" cy="2246769"/>
          </a:xfrm>
          <a:prstGeom prst="rect">
            <a:avLst/>
          </a:prstGeom>
          <a:noFill/>
        </p:spPr>
        <p:txBody>
          <a:bodyPr wrap="square" rtlCol="0">
            <a:spAutoFit/>
          </a:bodyPr>
          <a:lstStyle/>
          <a:p>
            <a:pPr indent="457200"/>
            <a:r>
              <a:rPr lang="ru-RU" sz="2000" dirty="0" smtClean="0">
                <a:latin typeface="Arial Narrow" pitchFamily="34" charset="0"/>
              </a:rPr>
              <a:t>В месопотамских школах оценивались упражнения  выполненные на глиняных табличках: копирование текста, поиск и исправление ошибок намеренно сделанных учителем.</a:t>
            </a:r>
            <a:endParaRPr lang="ru-RU" sz="2000" dirty="0">
              <a:latin typeface="Arial Narrow"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72066" y="142852"/>
            <a:ext cx="2714205" cy="461665"/>
          </a:xfrm>
          <a:prstGeom prst="rect">
            <a:avLst/>
          </a:prstGeom>
        </p:spPr>
        <p:txBody>
          <a:bodyPr wrap="none">
            <a:spAutoFit/>
          </a:bodyPr>
          <a:lstStyle/>
          <a:p>
            <a:pPr algn="just">
              <a:lnSpc>
                <a:spcPct val="100000"/>
              </a:lnSpc>
              <a:spcAft>
                <a:spcPts val="0"/>
              </a:spcAft>
            </a:pPr>
            <a:r>
              <a:rPr lang="ru-RU" sz="2400" dirty="0" smtClean="0">
                <a:solidFill>
                  <a:srgbClr val="FF0000"/>
                </a:solidFill>
                <a:latin typeface="Arial Narrow"/>
                <a:ea typeface="Times New Roman"/>
                <a:cs typeface="Times New Roman"/>
              </a:rPr>
              <a:t>Таблицы оценивания</a:t>
            </a:r>
            <a:endParaRPr lang="ru-RU" sz="2400" dirty="0">
              <a:solidFill>
                <a:srgbClr val="FF0000"/>
              </a:solidFill>
              <a:latin typeface="Times New Roman"/>
              <a:ea typeface="Times New Roman"/>
              <a:cs typeface="Times New Roman"/>
            </a:endParaRPr>
          </a:p>
        </p:txBody>
      </p:sp>
      <p:graphicFrame>
        <p:nvGraphicFramePr>
          <p:cNvPr id="3" name="Таблица 2"/>
          <p:cNvGraphicFramePr>
            <a:graphicFrameLocks noGrp="1"/>
          </p:cNvGraphicFramePr>
          <p:nvPr/>
        </p:nvGraphicFramePr>
        <p:xfrm>
          <a:off x="142844" y="785794"/>
          <a:ext cx="8786874" cy="3444240"/>
        </p:xfrm>
        <a:graphic>
          <a:graphicData uri="http://schemas.openxmlformats.org/drawingml/2006/table">
            <a:tbl>
              <a:tblPr firstRow="1" bandRow="1">
                <a:tableStyleId>{5C22544A-7EE6-4342-B048-85BDC9FD1C3A}</a:tableStyleId>
              </a:tblPr>
              <a:tblGrid>
                <a:gridCol w="2396420"/>
                <a:gridCol w="6390454"/>
              </a:tblGrid>
              <a:tr h="928694">
                <a:tc>
                  <a:txBody>
                    <a:bodyPr/>
                    <a:lstStyle/>
                    <a:p>
                      <a:r>
                        <a:rPr lang="ru-RU" sz="2000" b="0" i="0" u="none" strike="noStrike" kern="1200" dirty="0" smtClean="0">
                          <a:solidFill>
                            <a:srgbClr val="FF0000"/>
                          </a:solidFill>
                          <a:latin typeface="Arial Narrow" pitchFamily="34" charset="0"/>
                          <a:ea typeface="+mn-ea"/>
                          <a:cs typeface="+mn-cs"/>
                        </a:rPr>
                        <a:t>«Аффективный </a:t>
                      </a:r>
                      <a:r>
                        <a:rPr lang="ru-RU" sz="2000" b="0" i="0" u="none" strike="noStrike" kern="1200" dirty="0" err="1" smtClean="0">
                          <a:solidFill>
                            <a:srgbClr val="FF0000"/>
                          </a:solidFill>
                          <a:latin typeface="Arial Narrow" pitchFamily="34" charset="0"/>
                          <a:ea typeface="+mn-ea"/>
                          <a:cs typeface="+mn-cs"/>
                        </a:rPr>
                        <a:t>опросник</a:t>
                      </a:r>
                      <a:r>
                        <a:rPr lang="ru-RU" sz="2000" b="0" i="0" u="none" strike="noStrike" kern="1200" dirty="0" smtClean="0">
                          <a:solidFill>
                            <a:srgbClr val="FF0000"/>
                          </a:solidFill>
                          <a:latin typeface="Arial Narrow" pitchFamily="34" charset="0"/>
                          <a:ea typeface="+mn-ea"/>
                          <a:cs typeface="+mn-cs"/>
                        </a:rPr>
                        <a:t>»</a:t>
                      </a:r>
                      <a:endParaRPr lang="ru-RU" sz="2000" b="0" i="0" dirty="0">
                        <a:solidFill>
                          <a:srgbClr val="FF0000"/>
                        </a:solidFill>
                        <a:latin typeface="Arial Narrow"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2000" b="0" kern="1200" dirty="0" smtClean="0">
                          <a:solidFill>
                            <a:schemeClr val="tx1"/>
                          </a:solidFill>
                          <a:latin typeface="Arial Narrow" pitchFamily="34" charset="0"/>
                          <a:ea typeface="+mn-ea"/>
                          <a:cs typeface="+mn-cs"/>
                        </a:rPr>
                        <a:t>Это таблица, состоящая из вопросов, выясняющих отношение обучающегося к предмету в целом, различным аспектам деятельности, выполнению домашнего задания и т.п. </a:t>
                      </a:r>
                      <a:r>
                        <a:rPr lang="ru-RU" sz="2000" b="0" kern="1200" dirty="0" err="1" smtClean="0">
                          <a:solidFill>
                            <a:schemeClr val="tx1"/>
                          </a:solidFill>
                          <a:latin typeface="Arial Narrow" pitchFamily="34" charset="0"/>
                          <a:ea typeface="+mn-ea"/>
                          <a:cs typeface="+mn-cs"/>
                        </a:rPr>
                        <a:t>Опросник</a:t>
                      </a:r>
                      <a:r>
                        <a:rPr lang="ru-RU" sz="2000" b="0" kern="1200" dirty="0" smtClean="0">
                          <a:solidFill>
                            <a:schemeClr val="tx1"/>
                          </a:solidFill>
                          <a:latin typeface="Arial Narrow" pitchFamily="34" charset="0"/>
                          <a:ea typeface="+mn-ea"/>
                          <a:cs typeface="+mn-cs"/>
                        </a:rPr>
                        <a:t> сопровождается шкалой оценивания, которая позволяет посредством самооценки оценить </a:t>
                      </a:r>
                      <a:r>
                        <a:rPr lang="ru-RU" sz="2000" b="0" kern="1200" dirty="0" err="1" smtClean="0">
                          <a:solidFill>
                            <a:schemeClr val="tx1"/>
                          </a:solidFill>
                          <a:latin typeface="Arial Narrow" pitchFamily="34" charset="0"/>
                          <a:ea typeface="+mn-ea"/>
                          <a:cs typeface="+mn-cs"/>
                        </a:rPr>
                        <a:t>метапредметные</a:t>
                      </a:r>
                      <a:r>
                        <a:rPr lang="ru-RU" sz="2000" b="0" kern="1200" dirty="0" smtClean="0">
                          <a:solidFill>
                            <a:schemeClr val="tx1"/>
                          </a:solidFill>
                          <a:latin typeface="Arial Narrow" pitchFamily="34" charset="0"/>
                          <a:ea typeface="+mn-ea"/>
                          <a:cs typeface="+mn-cs"/>
                        </a:rPr>
                        <a:t> результаты обучения. </a:t>
                      </a:r>
                    </a:p>
                    <a:p>
                      <a:endParaRPr lang="ru-RU" sz="2000" b="0" kern="1200" dirty="0" smtClean="0">
                        <a:solidFill>
                          <a:schemeClr val="tx1"/>
                        </a:solidFill>
                        <a:latin typeface="Arial Narrow" pitchFamily="34" charset="0"/>
                        <a:ea typeface="+mn-ea"/>
                        <a:cs typeface="+mn-cs"/>
                      </a:endParaRPr>
                    </a:p>
                    <a:p>
                      <a:r>
                        <a:rPr lang="ru-RU" sz="2000" b="0" kern="1200" dirty="0" smtClean="0">
                          <a:solidFill>
                            <a:schemeClr val="tx1"/>
                          </a:solidFill>
                          <a:latin typeface="Arial Narrow" pitchFamily="34" charset="0"/>
                          <a:ea typeface="+mn-ea"/>
                          <a:cs typeface="+mn-cs"/>
                        </a:rPr>
                        <a:t>Критерии оценки:</a:t>
                      </a:r>
                    </a:p>
                    <a:p>
                      <a:r>
                        <a:rPr lang="ru-RU" sz="2000" b="0" kern="1200" dirty="0" smtClean="0">
                          <a:solidFill>
                            <a:schemeClr val="tx1"/>
                          </a:solidFill>
                          <a:latin typeface="Arial Narrow" pitchFamily="34" charset="0"/>
                          <a:ea typeface="+mn-ea"/>
                          <a:cs typeface="+mn-cs"/>
                        </a:rPr>
                        <a:t>2 балла - умею хорошо, всегда получается, мне это легко;</a:t>
                      </a:r>
                    </a:p>
                    <a:p>
                      <a:r>
                        <a:rPr lang="ru-RU" sz="2000" b="0" kern="1200" dirty="0" smtClean="0">
                          <a:solidFill>
                            <a:schemeClr val="tx1"/>
                          </a:solidFill>
                          <a:latin typeface="Arial Narrow" pitchFamily="34" charset="0"/>
                          <a:ea typeface="+mn-ea"/>
                          <a:cs typeface="+mn-cs"/>
                        </a:rPr>
                        <a:t>1 балл - иногда получается, мне это трудно;</a:t>
                      </a:r>
                    </a:p>
                    <a:p>
                      <a:r>
                        <a:rPr lang="ru-RU" sz="2000" b="0" kern="1200" dirty="0" smtClean="0">
                          <a:solidFill>
                            <a:schemeClr val="tx1"/>
                          </a:solidFill>
                          <a:latin typeface="Arial Narrow" pitchFamily="34" charset="0"/>
                          <a:ea typeface="+mn-ea"/>
                          <a:cs typeface="+mn-cs"/>
                        </a:rPr>
                        <a:t>0 баллов - не умею, не получается, такие задания нам не дают.</a:t>
                      </a:r>
                      <a:endParaRPr lang="ru-RU" sz="2000" b="0" kern="1200" dirty="0">
                        <a:solidFill>
                          <a:schemeClr val="tx1"/>
                        </a:solidFill>
                        <a:latin typeface="Arial Narrow"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42844" y="142852"/>
          <a:ext cx="8858311" cy="6406556"/>
        </p:xfrm>
        <a:graphic>
          <a:graphicData uri="http://schemas.openxmlformats.org/drawingml/2006/table">
            <a:tbl>
              <a:tblPr/>
              <a:tblGrid>
                <a:gridCol w="4071966"/>
                <a:gridCol w="938062"/>
                <a:gridCol w="919326"/>
                <a:gridCol w="968510"/>
                <a:gridCol w="943918"/>
                <a:gridCol w="1016529"/>
              </a:tblGrid>
              <a:tr h="86468">
                <a:tc rowSpan="2">
                  <a:txBody>
                    <a:bodyPr/>
                    <a:lstStyle/>
                    <a:p>
                      <a:pPr algn="ctr">
                        <a:lnSpc>
                          <a:spcPct val="100000"/>
                        </a:lnSpc>
                        <a:spcAft>
                          <a:spcPts val="0"/>
                        </a:spcAft>
                        <a:tabLst>
                          <a:tab pos="326390" algn="l"/>
                        </a:tabLst>
                      </a:pPr>
                      <a:r>
                        <a:rPr lang="ru-RU" sz="1800" dirty="0">
                          <a:latin typeface="Arial Narrow"/>
                          <a:ea typeface="Times New Roman"/>
                          <a:cs typeface="Times New Roman"/>
                        </a:rPr>
                        <a:t>Достижения</a:t>
                      </a:r>
                      <a:endParaRPr lang="ru-RU" sz="1800" dirty="0">
                        <a:latin typeface="Times New Roman"/>
                        <a:ea typeface="Times New Roman"/>
                        <a:cs typeface="Times New Roman"/>
                      </a:endParaRPr>
                    </a:p>
                  </a:txBody>
                  <a:tcPr marL="35918" marR="359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lnSpc>
                          <a:spcPct val="100000"/>
                        </a:lnSpc>
                        <a:spcAft>
                          <a:spcPts val="0"/>
                        </a:spcAft>
                        <a:tabLst>
                          <a:tab pos="326390" algn="l"/>
                        </a:tabLst>
                      </a:pPr>
                      <a:r>
                        <a:rPr lang="ru-RU" sz="1800" dirty="0" smtClean="0">
                          <a:latin typeface="Arial Narrow"/>
                          <a:ea typeface="Times New Roman"/>
                          <a:cs typeface="Times New Roman"/>
                        </a:rPr>
                        <a:t>Учебная дисциплина</a:t>
                      </a:r>
                      <a:endParaRPr lang="ru-RU" sz="1800" dirty="0">
                        <a:latin typeface="Times New Roman"/>
                        <a:ea typeface="Times New Roman"/>
                        <a:cs typeface="Times New Roman"/>
                      </a:endParaRPr>
                    </a:p>
                  </a:txBody>
                  <a:tcPr marL="35918" marR="35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86468">
                <a:tc vMerge="1">
                  <a:txBody>
                    <a:bodyPr/>
                    <a:lstStyle/>
                    <a:p>
                      <a:endParaRPr lang="ru-RU"/>
                    </a:p>
                  </a:txBody>
                  <a:tcPr/>
                </a:tc>
                <a:tc>
                  <a:txBody>
                    <a:bodyPr/>
                    <a:lstStyle/>
                    <a:p>
                      <a:pPr algn="ctr">
                        <a:lnSpc>
                          <a:spcPct val="100000"/>
                        </a:lnSpc>
                        <a:spcAft>
                          <a:spcPts val="0"/>
                        </a:spcAft>
                        <a:tabLst>
                          <a:tab pos="326390" algn="l"/>
                        </a:tabLst>
                      </a:pPr>
                      <a:r>
                        <a:rPr lang="ru-RU" sz="1800" dirty="0">
                          <a:latin typeface="Arial Narrow"/>
                          <a:ea typeface="Times New Roman"/>
                          <a:cs typeface="Times New Roman"/>
                        </a:rPr>
                        <a:t>Начало года</a:t>
                      </a:r>
                      <a:endParaRPr lang="ru-RU" sz="1800" dirty="0">
                        <a:latin typeface="Times New Roman"/>
                        <a:ea typeface="Times New Roman"/>
                        <a:cs typeface="Times New Roman"/>
                      </a:endParaRPr>
                    </a:p>
                  </a:txBody>
                  <a:tcPr marL="35918" marR="359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26390" algn="l"/>
                        </a:tabLst>
                      </a:pPr>
                      <a:r>
                        <a:rPr lang="en-US" sz="1800" dirty="0">
                          <a:latin typeface="Arial Narrow"/>
                          <a:ea typeface="Times New Roman"/>
                          <a:cs typeface="Times New Roman"/>
                        </a:rPr>
                        <a:t>I</a:t>
                      </a:r>
                      <a:r>
                        <a:rPr lang="ru-RU" sz="1800" dirty="0">
                          <a:latin typeface="Arial Narrow"/>
                          <a:ea typeface="Times New Roman"/>
                          <a:cs typeface="Times New Roman"/>
                        </a:rPr>
                        <a:t> четверть</a:t>
                      </a:r>
                      <a:endParaRPr lang="ru-RU" sz="1800" dirty="0">
                        <a:latin typeface="Times New Roman"/>
                        <a:ea typeface="Times New Roman"/>
                        <a:cs typeface="Times New Roman"/>
                      </a:endParaRPr>
                    </a:p>
                  </a:txBody>
                  <a:tcPr marL="35918" marR="359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26390" algn="l"/>
                        </a:tabLst>
                      </a:pPr>
                      <a:r>
                        <a:rPr lang="en-US" sz="1800" dirty="0">
                          <a:latin typeface="Arial Narrow"/>
                          <a:ea typeface="Times New Roman"/>
                          <a:cs typeface="Times New Roman"/>
                        </a:rPr>
                        <a:t>II</a:t>
                      </a:r>
                      <a:r>
                        <a:rPr lang="ru-RU" sz="1800" dirty="0">
                          <a:latin typeface="Arial Narrow"/>
                          <a:ea typeface="Times New Roman"/>
                          <a:cs typeface="Times New Roman"/>
                        </a:rPr>
                        <a:t> четверть</a:t>
                      </a:r>
                      <a:endParaRPr lang="ru-RU" sz="1800" dirty="0">
                        <a:latin typeface="Times New Roman"/>
                        <a:ea typeface="Times New Roman"/>
                        <a:cs typeface="Times New Roman"/>
                      </a:endParaRPr>
                    </a:p>
                  </a:txBody>
                  <a:tcPr marL="35918" marR="359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26390" algn="l"/>
                        </a:tabLst>
                      </a:pPr>
                      <a:r>
                        <a:rPr lang="en-US" sz="1800" dirty="0">
                          <a:latin typeface="Arial Narrow"/>
                          <a:ea typeface="Times New Roman"/>
                          <a:cs typeface="Times New Roman"/>
                        </a:rPr>
                        <a:t>III</a:t>
                      </a:r>
                      <a:r>
                        <a:rPr lang="ru-RU" sz="1800" dirty="0">
                          <a:latin typeface="Arial Narrow"/>
                          <a:ea typeface="Times New Roman"/>
                          <a:cs typeface="Times New Roman"/>
                        </a:rPr>
                        <a:t> четверть</a:t>
                      </a:r>
                      <a:endParaRPr lang="ru-RU" sz="1800" dirty="0">
                        <a:latin typeface="Times New Roman"/>
                        <a:ea typeface="Times New Roman"/>
                        <a:cs typeface="Times New Roman"/>
                      </a:endParaRPr>
                    </a:p>
                  </a:txBody>
                  <a:tcPr marL="35918" marR="359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26390" algn="l"/>
                        </a:tabLst>
                      </a:pPr>
                      <a:r>
                        <a:rPr lang="en-US" sz="1800" dirty="0">
                          <a:latin typeface="Arial Narrow"/>
                          <a:ea typeface="Times New Roman"/>
                          <a:cs typeface="Times New Roman"/>
                        </a:rPr>
                        <a:t>IV</a:t>
                      </a:r>
                      <a:r>
                        <a:rPr lang="ru-RU" sz="1800" dirty="0">
                          <a:latin typeface="Arial Narrow"/>
                          <a:ea typeface="Times New Roman"/>
                          <a:cs typeface="Times New Roman"/>
                        </a:rPr>
                        <a:t> четверть</a:t>
                      </a:r>
                      <a:endParaRPr lang="ru-RU" sz="1800" dirty="0">
                        <a:latin typeface="Times New Roman"/>
                        <a:ea typeface="Times New Roman"/>
                        <a:cs typeface="Times New Roman"/>
                      </a:endParaRPr>
                    </a:p>
                  </a:txBody>
                  <a:tcPr marL="35918" marR="359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486">
                <a:tc>
                  <a:txBody>
                    <a:bodyPr/>
                    <a:lstStyle/>
                    <a:p>
                      <a:pPr algn="l">
                        <a:lnSpc>
                          <a:spcPct val="100000"/>
                        </a:lnSpc>
                        <a:spcAft>
                          <a:spcPts val="0"/>
                        </a:spcAft>
                        <a:tabLst>
                          <a:tab pos="326390" algn="l"/>
                        </a:tabLst>
                      </a:pPr>
                      <a:r>
                        <a:rPr lang="ru-RU" sz="1800" dirty="0">
                          <a:latin typeface="Arial Narrow"/>
                          <a:ea typeface="Times New Roman"/>
                          <a:cs typeface="Times New Roman"/>
                        </a:rPr>
                        <a:t>Я умею планировать своё время</a:t>
                      </a:r>
                      <a:endParaRPr lang="ru-RU" sz="1800" dirty="0">
                        <a:latin typeface="Times New Roman"/>
                        <a:ea typeface="Times New Roman"/>
                        <a:cs typeface="Times New Roman"/>
                      </a:endParaRPr>
                    </a:p>
                  </a:txBody>
                  <a:tcPr marL="35918" marR="359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326390" algn="l"/>
                        </a:tabLst>
                      </a:pPr>
                      <a:endParaRPr lang="ru-RU" sz="1800" dirty="0">
                        <a:latin typeface="Arial Narrow"/>
                        <a:ea typeface="Times New Roman"/>
                        <a:cs typeface="Times New Roman"/>
                      </a:endParaRPr>
                    </a:p>
                  </a:txBody>
                  <a:tcPr marL="35918" marR="35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326390" algn="l"/>
                        </a:tabLst>
                      </a:pPr>
                      <a:endParaRPr lang="ru-RU" sz="1800" dirty="0">
                        <a:latin typeface="Arial Narrow"/>
                        <a:ea typeface="Times New Roman"/>
                        <a:cs typeface="Times New Roman"/>
                      </a:endParaRPr>
                    </a:p>
                  </a:txBody>
                  <a:tcPr marL="35918" marR="35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326390" algn="l"/>
                        </a:tabLst>
                      </a:pPr>
                      <a:endParaRPr lang="ru-RU" sz="1800" dirty="0">
                        <a:latin typeface="Arial Narrow"/>
                        <a:ea typeface="Times New Roman"/>
                        <a:cs typeface="Times New Roman"/>
                      </a:endParaRPr>
                    </a:p>
                  </a:txBody>
                  <a:tcPr marL="35918" marR="35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326390" algn="l"/>
                        </a:tabLst>
                      </a:pPr>
                      <a:endParaRPr lang="ru-RU" sz="1800">
                        <a:latin typeface="Arial Narrow"/>
                        <a:ea typeface="Times New Roman"/>
                        <a:cs typeface="Times New Roman"/>
                      </a:endParaRPr>
                    </a:p>
                  </a:txBody>
                  <a:tcPr marL="35918" marR="35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326390" algn="l"/>
                        </a:tabLst>
                      </a:pPr>
                      <a:endParaRPr lang="ru-RU" sz="1800">
                        <a:latin typeface="Arial Narrow"/>
                        <a:ea typeface="Times New Roman"/>
                        <a:cs typeface="Times New Roman"/>
                      </a:endParaRPr>
                    </a:p>
                  </a:txBody>
                  <a:tcPr marL="35918" marR="35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628">
                <a:tc>
                  <a:txBody>
                    <a:bodyPr/>
                    <a:lstStyle/>
                    <a:p>
                      <a:pPr algn="l">
                        <a:lnSpc>
                          <a:spcPct val="100000"/>
                        </a:lnSpc>
                        <a:spcAft>
                          <a:spcPts val="0"/>
                        </a:spcAft>
                        <a:tabLst>
                          <a:tab pos="326390" algn="l"/>
                        </a:tabLst>
                      </a:pPr>
                      <a:r>
                        <a:rPr lang="ru-RU" sz="1800" dirty="0">
                          <a:latin typeface="Arial Narrow"/>
                          <a:ea typeface="Times New Roman"/>
                          <a:cs typeface="Times New Roman"/>
                        </a:rPr>
                        <a:t>Я умею ставить свои цели</a:t>
                      </a:r>
                      <a:endParaRPr lang="ru-RU" sz="1800" dirty="0">
                        <a:latin typeface="Times New Roman"/>
                        <a:ea typeface="Times New Roman"/>
                        <a:cs typeface="Times New Roman"/>
                      </a:endParaRPr>
                    </a:p>
                  </a:txBody>
                  <a:tcPr marL="35918" marR="359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326390" algn="l"/>
                        </a:tabLst>
                      </a:pPr>
                      <a:endParaRPr lang="ru-RU" sz="1800">
                        <a:latin typeface="Arial Narrow"/>
                        <a:ea typeface="Times New Roman"/>
                        <a:cs typeface="Times New Roman"/>
                      </a:endParaRPr>
                    </a:p>
                  </a:txBody>
                  <a:tcPr marL="35918" marR="35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326390" algn="l"/>
                        </a:tabLst>
                      </a:pPr>
                      <a:endParaRPr lang="ru-RU" sz="1800">
                        <a:latin typeface="Arial Narrow"/>
                        <a:ea typeface="Times New Roman"/>
                        <a:cs typeface="Times New Roman"/>
                      </a:endParaRPr>
                    </a:p>
                  </a:txBody>
                  <a:tcPr marL="35918" marR="35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326390" algn="l"/>
                        </a:tabLst>
                      </a:pPr>
                      <a:endParaRPr lang="ru-RU" sz="1800" dirty="0">
                        <a:latin typeface="Arial Narrow"/>
                        <a:ea typeface="Times New Roman"/>
                        <a:cs typeface="Times New Roman"/>
                      </a:endParaRPr>
                    </a:p>
                  </a:txBody>
                  <a:tcPr marL="35918" marR="35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326390" algn="l"/>
                        </a:tabLst>
                      </a:pPr>
                      <a:endParaRPr lang="ru-RU" sz="1800">
                        <a:latin typeface="Arial Narrow"/>
                        <a:ea typeface="Times New Roman"/>
                        <a:cs typeface="Times New Roman"/>
                      </a:endParaRPr>
                    </a:p>
                  </a:txBody>
                  <a:tcPr marL="35918" marR="35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326390" algn="l"/>
                        </a:tabLst>
                      </a:pPr>
                      <a:endParaRPr lang="ru-RU" sz="1800">
                        <a:latin typeface="Arial Narrow"/>
                        <a:ea typeface="Times New Roman"/>
                        <a:cs typeface="Times New Roman"/>
                      </a:endParaRPr>
                    </a:p>
                  </a:txBody>
                  <a:tcPr marL="35918" marR="35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340">
                <a:tc>
                  <a:txBody>
                    <a:bodyPr/>
                    <a:lstStyle/>
                    <a:p>
                      <a:pPr algn="l">
                        <a:lnSpc>
                          <a:spcPct val="100000"/>
                        </a:lnSpc>
                        <a:spcAft>
                          <a:spcPts val="0"/>
                        </a:spcAft>
                        <a:tabLst>
                          <a:tab pos="326390" algn="l"/>
                        </a:tabLst>
                      </a:pPr>
                      <a:r>
                        <a:rPr lang="ru-RU" sz="1800" dirty="0">
                          <a:latin typeface="Arial Narrow"/>
                          <a:ea typeface="Times New Roman"/>
                          <a:cs typeface="Times New Roman"/>
                        </a:rPr>
                        <a:t>Я умею искать нужную мне информацию в различных источниках</a:t>
                      </a:r>
                      <a:endParaRPr lang="ru-RU" sz="1800" dirty="0">
                        <a:latin typeface="Times New Roman"/>
                        <a:ea typeface="Times New Roman"/>
                        <a:cs typeface="Times New Roman"/>
                      </a:endParaRPr>
                    </a:p>
                  </a:txBody>
                  <a:tcPr marL="35918" marR="359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326390" algn="l"/>
                        </a:tabLst>
                      </a:pPr>
                      <a:endParaRPr lang="ru-RU" sz="1800">
                        <a:latin typeface="Arial Narrow"/>
                        <a:ea typeface="Times New Roman"/>
                        <a:cs typeface="Times New Roman"/>
                      </a:endParaRPr>
                    </a:p>
                  </a:txBody>
                  <a:tcPr marL="35918" marR="35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326390" algn="l"/>
                        </a:tabLst>
                      </a:pPr>
                      <a:endParaRPr lang="ru-RU" sz="1800" dirty="0">
                        <a:latin typeface="Arial Narrow"/>
                        <a:ea typeface="Times New Roman"/>
                        <a:cs typeface="Times New Roman"/>
                      </a:endParaRPr>
                    </a:p>
                  </a:txBody>
                  <a:tcPr marL="35918" marR="35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326390" algn="l"/>
                        </a:tabLst>
                      </a:pPr>
                      <a:endParaRPr lang="ru-RU" sz="1800" dirty="0">
                        <a:latin typeface="Arial Narrow"/>
                        <a:ea typeface="Times New Roman"/>
                        <a:cs typeface="Times New Roman"/>
                      </a:endParaRPr>
                    </a:p>
                  </a:txBody>
                  <a:tcPr marL="35918" marR="35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326390" algn="l"/>
                        </a:tabLst>
                      </a:pPr>
                      <a:endParaRPr lang="ru-RU" sz="1800" dirty="0">
                        <a:latin typeface="Arial Narrow"/>
                        <a:ea typeface="Times New Roman"/>
                        <a:cs typeface="Times New Roman"/>
                      </a:endParaRPr>
                    </a:p>
                  </a:txBody>
                  <a:tcPr marL="35918" marR="35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326390" algn="l"/>
                        </a:tabLst>
                      </a:pPr>
                      <a:endParaRPr lang="ru-RU" sz="1800">
                        <a:latin typeface="Arial Narrow"/>
                        <a:ea typeface="Times New Roman"/>
                        <a:cs typeface="Times New Roman"/>
                      </a:endParaRPr>
                    </a:p>
                  </a:txBody>
                  <a:tcPr marL="35918" marR="35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1492">
                <a:tc>
                  <a:txBody>
                    <a:bodyPr/>
                    <a:lstStyle/>
                    <a:p>
                      <a:pPr algn="l">
                        <a:lnSpc>
                          <a:spcPct val="100000"/>
                        </a:lnSpc>
                        <a:spcAft>
                          <a:spcPts val="0"/>
                        </a:spcAft>
                        <a:tabLst>
                          <a:tab pos="326390" algn="l"/>
                        </a:tabLst>
                      </a:pPr>
                      <a:r>
                        <a:rPr lang="ru-RU" sz="1800" dirty="0">
                          <a:latin typeface="Arial Narrow"/>
                          <a:ea typeface="Times New Roman"/>
                          <a:cs typeface="Times New Roman"/>
                        </a:rPr>
                        <a:t>Я умею составлять графики, схемы, таблицы</a:t>
                      </a:r>
                      <a:endParaRPr lang="ru-RU" sz="1800" dirty="0">
                        <a:latin typeface="Times New Roman"/>
                        <a:ea typeface="Times New Roman"/>
                        <a:cs typeface="Times New Roman"/>
                      </a:endParaRPr>
                    </a:p>
                  </a:txBody>
                  <a:tcPr marL="35918" marR="359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326390" algn="l"/>
                        </a:tabLst>
                      </a:pPr>
                      <a:endParaRPr lang="ru-RU" sz="1800">
                        <a:latin typeface="Arial Narrow"/>
                        <a:ea typeface="Times New Roman"/>
                        <a:cs typeface="Times New Roman"/>
                      </a:endParaRPr>
                    </a:p>
                  </a:txBody>
                  <a:tcPr marL="35918" marR="35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326390" algn="l"/>
                        </a:tabLst>
                      </a:pPr>
                      <a:endParaRPr lang="ru-RU" sz="1800">
                        <a:latin typeface="Arial Narrow"/>
                        <a:ea typeface="Times New Roman"/>
                        <a:cs typeface="Times New Roman"/>
                      </a:endParaRPr>
                    </a:p>
                  </a:txBody>
                  <a:tcPr marL="35918" marR="35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326390" algn="l"/>
                        </a:tabLst>
                      </a:pPr>
                      <a:endParaRPr lang="ru-RU" sz="1800" dirty="0">
                        <a:latin typeface="Arial Narrow"/>
                        <a:ea typeface="Times New Roman"/>
                        <a:cs typeface="Times New Roman"/>
                      </a:endParaRPr>
                    </a:p>
                  </a:txBody>
                  <a:tcPr marL="35918" marR="35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326390" algn="l"/>
                        </a:tabLst>
                      </a:pPr>
                      <a:endParaRPr lang="ru-RU" sz="1800" dirty="0">
                        <a:latin typeface="Arial Narrow"/>
                        <a:ea typeface="Times New Roman"/>
                        <a:cs typeface="Times New Roman"/>
                      </a:endParaRPr>
                    </a:p>
                  </a:txBody>
                  <a:tcPr marL="35918" marR="35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326390" algn="l"/>
                        </a:tabLst>
                      </a:pPr>
                      <a:endParaRPr lang="ru-RU" sz="1800" dirty="0">
                        <a:latin typeface="Arial Narrow"/>
                        <a:ea typeface="Times New Roman"/>
                        <a:cs typeface="Times New Roman"/>
                      </a:endParaRPr>
                    </a:p>
                  </a:txBody>
                  <a:tcPr marL="35918" marR="35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340">
                <a:tc>
                  <a:txBody>
                    <a:bodyPr/>
                    <a:lstStyle/>
                    <a:p>
                      <a:pPr algn="l">
                        <a:lnSpc>
                          <a:spcPct val="100000"/>
                        </a:lnSpc>
                        <a:spcAft>
                          <a:spcPts val="0"/>
                        </a:spcAft>
                        <a:tabLst>
                          <a:tab pos="326390" algn="l"/>
                        </a:tabLst>
                      </a:pPr>
                      <a:r>
                        <a:rPr lang="ru-RU" sz="1800" dirty="0">
                          <a:latin typeface="Arial Narrow"/>
                          <a:ea typeface="Times New Roman"/>
                          <a:cs typeface="Times New Roman"/>
                        </a:rPr>
                        <a:t>Я умею находить оптимальный способ решения проблемы</a:t>
                      </a:r>
                      <a:endParaRPr lang="ru-RU" sz="1800" dirty="0">
                        <a:latin typeface="Times New Roman"/>
                        <a:ea typeface="Times New Roman"/>
                        <a:cs typeface="Times New Roman"/>
                      </a:endParaRPr>
                    </a:p>
                  </a:txBody>
                  <a:tcPr marL="35918" marR="359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326390" algn="l"/>
                        </a:tabLst>
                      </a:pPr>
                      <a:endParaRPr lang="ru-RU" sz="1800">
                        <a:latin typeface="Arial Narrow"/>
                        <a:ea typeface="Times New Roman"/>
                        <a:cs typeface="Times New Roman"/>
                      </a:endParaRPr>
                    </a:p>
                  </a:txBody>
                  <a:tcPr marL="35918" marR="35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326390" algn="l"/>
                        </a:tabLst>
                      </a:pPr>
                      <a:endParaRPr lang="ru-RU" sz="1800">
                        <a:latin typeface="Arial Narrow"/>
                        <a:ea typeface="Times New Roman"/>
                        <a:cs typeface="Times New Roman"/>
                      </a:endParaRPr>
                    </a:p>
                  </a:txBody>
                  <a:tcPr marL="35918" marR="35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326390" algn="l"/>
                        </a:tabLst>
                      </a:pPr>
                      <a:endParaRPr lang="ru-RU" sz="1800">
                        <a:latin typeface="Arial Narrow"/>
                        <a:ea typeface="Times New Roman"/>
                        <a:cs typeface="Times New Roman"/>
                      </a:endParaRPr>
                    </a:p>
                  </a:txBody>
                  <a:tcPr marL="35918" marR="35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326390" algn="l"/>
                        </a:tabLst>
                      </a:pPr>
                      <a:endParaRPr lang="ru-RU" sz="1800">
                        <a:latin typeface="Arial Narrow"/>
                        <a:ea typeface="Times New Roman"/>
                        <a:cs typeface="Times New Roman"/>
                      </a:endParaRPr>
                    </a:p>
                  </a:txBody>
                  <a:tcPr marL="35918" marR="35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326390" algn="l"/>
                        </a:tabLst>
                      </a:pPr>
                      <a:endParaRPr lang="ru-RU" sz="1800" dirty="0">
                        <a:latin typeface="Arial Narrow"/>
                        <a:ea typeface="Times New Roman"/>
                        <a:cs typeface="Times New Roman"/>
                      </a:endParaRPr>
                    </a:p>
                  </a:txBody>
                  <a:tcPr marL="35918" marR="35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872">
                <a:tc>
                  <a:txBody>
                    <a:bodyPr/>
                    <a:lstStyle/>
                    <a:p>
                      <a:pPr algn="l">
                        <a:lnSpc>
                          <a:spcPct val="100000"/>
                        </a:lnSpc>
                        <a:spcAft>
                          <a:spcPts val="0"/>
                        </a:spcAft>
                        <a:tabLst>
                          <a:tab pos="326390" algn="l"/>
                        </a:tabLst>
                      </a:pPr>
                      <a:r>
                        <a:rPr lang="ru-RU" sz="1800" dirty="0">
                          <a:latin typeface="Arial Narrow"/>
                          <a:ea typeface="Times New Roman"/>
                          <a:cs typeface="Times New Roman"/>
                        </a:rPr>
                        <a:t>Я умею найти главную мысль в прочитанном тексте</a:t>
                      </a:r>
                      <a:endParaRPr lang="ru-RU" sz="1800" dirty="0">
                        <a:latin typeface="Times New Roman"/>
                        <a:ea typeface="Times New Roman"/>
                        <a:cs typeface="Times New Roman"/>
                      </a:endParaRPr>
                    </a:p>
                  </a:txBody>
                  <a:tcPr marL="35918" marR="359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326390" algn="l"/>
                        </a:tabLst>
                      </a:pPr>
                      <a:endParaRPr lang="ru-RU" sz="1800">
                        <a:latin typeface="Arial Narrow"/>
                        <a:ea typeface="Times New Roman"/>
                        <a:cs typeface="Times New Roman"/>
                      </a:endParaRPr>
                    </a:p>
                  </a:txBody>
                  <a:tcPr marL="35918" marR="35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326390" algn="l"/>
                        </a:tabLst>
                      </a:pPr>
                      <a:endParaRPr lang="ru-RU" sz="1800">
                        <a:latin typeface="Arial Narrow"/>
                        <a:ea typeface="Times New Roman"/>
                        <a:cs typeface="Times New Roman"/>
                      </a:endParaRPr>
                    </a:p>
                  </a:txBody>
                  <a:tcPr marL="35918" marR="35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326390" algn="l"/>
                        </a:tabLst>
                      </a:pPr>
                      <a:endParaRPr lang="ru-RU" sz="1800">
                        <a:latin typeface="Arial Narrow"/>
                        <a:ea typeface="Times New Roman"/>
                        <a:cs typeface="Times New Roman"/>
                      </a:endParaRPr>
                    </a:p>
                  </a:txBody>
                  <a:tcPr marL="35918" marR="35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326390" algn="l"/>
                        </a:tabLst>
                      </a:pPr>
                      <a:endParaRPr lang="ru-RU" sz="1800">
                        <a:latin typeface="Arial Narrow"/>
                        <a:ea typeface="Times New Roman"/>
                        <a:cs typeface="Times New Roman"/>
                      </a:endParaRPr>
                    </a:p>
                  </a:txBody>
                  <a:tcPr marL="35918" marR="35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326390" algn="l"/>
                        </a:tabLst>
                      </a:pPr>
                      <a:endParaRPr lang="ru-RU" sz="1800" dirty="0">
                        <a:latin typeface="Arial Narrow"/>
                        <a:ea typeface="Times New Roman"/>
                        <a:cs typeface="Times New Roman"/>
                      </a:endParaRPr>
                    </a:p>
                  </a:txBody>
                  <a:tcPr marL="35918" marR="35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2918">
                <a:tc>
                  <a:txBody>
                    <a:bodyPr/>
                    <a:lstStyle/>
                    <a:p>
                      <a:pPr algn="l">
                        <a:lnSpc>
                          <a:spcPct val="100000"/>
                        </a:lnSpc>
                        <a:spcAft>
                          <a:spcPts val="0"/>
                        </a:spcAft>
                        <a:tabLst>
                          <a:tab pos="326390" algn="l"/>
                        </a:tabLst>
                      </a:pPr>
                      <a:r>
                        <a:rPr lang="ru-RU" sz="1800" dirty="0">
                          <a:latin typeface="Arial Narrow"/>
                          <a:ea typeface="Times New Roman"/>
                          <a:cs typeface="Times New Roman"/>
                        </a:rPr>
                        <a:t>Я могу кратко пересказать большой текст</a:t>
                      </a:r>
                      <a:endParaRPr lang="ru-RU" sz="1800" dirty="0">
                        <a:latin typeface="Times New Roman"/>
                        <a:ea typeface="Times New Roman"/>
                        <a:cs typeface="Times New Roman"/>
                      </a:endParaRPr>
                    </a:p>
                  </a:txBody>
                  <a:tcPr marL="35918" marR="359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326390" algn="l"/>
                        </a:tabLst>
                      </a:pPr>
                      <a:endParaRPr lang="ru-RU" sz="1800">
                        <a:latin typeface="Arial Narrow"/>
                        <a:ea typeface="Times New Roman"/>
                        <a:cs typeface="Times New Roman"/>
                      </a:endParaRPr>
                    </a:p>
                  </a:txBody>
                  <a:tcPr marL="35918" marR="35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326390" algn="l"/>
                        </a:tabLst>
                      </a:pPr>
                      <a:endParaRPr lang="ru-RU" sz="1800">
                        <a:latin typeface="Arial Narrow"/>
                        <a:ea typeface="Times New Roman"/>
                        <a:cs typeface="Times New Roman"/>
                      </a:endParaRPr>
                    </a:p>
                  </a:txBody>
                  <a:tcPr marL="35918" marR="35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326390" algn="l"/>
                        </a:tabLst>
                      </a:pPr>
                      <a:endParaRPr lang="ru-RU" sz="1800">
                        <a:latin typeface="Arial Narrow"/>
                        <a:ea typeface="Times New Roman"/>
                        <a:cs typeface="Times New Roman"/>
                      </a:endParaRPr>
                    </a:p>
                  </a:txBody>
                  <a:tcPr marL="35918" marR="35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326390" algn="l"/>
                        </a:tabLst>
                      </a:pPr>
                      <a:endParaRPr lang="ru-RU" sz="1800">
                        <a:latin typeface="Arial Narrow"/>
                        <a:ea typeface="Times New Roman"/>
                        <a:cs typeface="Times New Roman"/>
                      </a:endParaRPr>
                    </a:p>
                  </a:txBody>
                  <a:tcPr marL="35918" marR="35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326390" algn="l"/>
                        </a:tabLst>
                      </a:pPr>
                      <a:endParaRPr lang="ru-RU" sz="1800" dirty="0">
                        <a:latin typeface="Arial Narrow"/>
                        <a:ea typeface="Times New Roman"/>
                        <a:cs typeface="Times New Roman"/>
                      </a:endParaRPr>
                    </a:p>
                  </a:txBody>
                  <a:tcPr marL="35918" marR="35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628">
                <a:tc>
                  <a:txBody>
                    <a:bodyPr/>
                    <a:lstStyle/>
                    <a:p>
                      <a:pPr algn="l">
                        <a:lnSpc>
                          <a:spcPct val="100000"/>
                        </a:lnSpc>
                        <a:spcAft>
                          <a:spcPts val="0"/>
                        </a:spcAft>
                        <a:tabLst>
                          <a:tab pos="326390" algn="l"/>
                        </a:tabLst>
                      </a:pPr>
                      <a:r>
                        <a:rPr lang="ru-RU" sz="1800" dirty="0">
                          <a:latin typeface="Arial Narrow"/>
                          <a:ea typeface="Times New Roman"/>
                          <a:cs typeface="Times New Roman"/>
                        </a:rPr>
                        <a:t>Я могу сделать выводы из прочитанного</a:t>
                      </a:r>
                      <a:endParaRPr lang="ru-RU" sz="1800" dirty="0">
                        <a:latin typeface="Times New Roman"/>
                        <a:ea typeface="Times New Roman"/>
                        <a:cs typeface="Times New Roman"/>
                      </a:endParaRPr>
                    </a:p>
                  </a:txBody>
                  <a:tcPr marL="35918" marR="359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326390" algn="l"/>
                        </a:tabLst>
                      </a:pPr>
                      <a:endParaRPr lang="ru-RU" sz="1800">
                        <a:latin typeface="Arial Narrow"/>
                        <a:ea typeface="Times New Roman"/>
                        <a:cs typeface="Times New Roman"/>
                      </a:endParaRPr>
                    </a:p>
                  </a:txBody>
                  <a:tcPr marL="35918" marR="35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326390" algn="l"/>
                        </a:tabLst>
                      </a:pPr>
                      <a:endParaRPr lang="ru-RU" sz="1800">
                        <a:latin typeface="Arial Narrow"/>
                        <a:ea typeface="Times New Roman"/>
                        <a:cs typeface="Times New Roman"/>
                      </a:endParaRPr>
                    </a:p>
                  </a:txBody>
                  <a:tcPr marL="35918" marR="35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326390" algn="l"/>
                        </a:tabLst>
                      </a:pPr>
                      <a:endParaRPr lang="ru-RU" sz="1800">
                        <a:latin typeface="Arial Narrow"/>
                        <a:ea typeface="Times New Roman"/>
                        <a:cs typeface="Times New Roman"/>
                      </a:endParaRPr>
                    </a:p>
                  </a:txBody>
                  <a:tcPr marL="35918" marR="35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326390" algn="l"/>
                        </a:tabLst>
                      </a:pPr>
                      <a:endParaRPr lang="ru-RU" sz="1800">
                        <a:latin typeface="Arial Narrow"/>
                        <a:ea typeface="Times New Roman"/>
                        <a:cs typeface="Times New Roman"/>
                      </a:endParaRPr>
                    </a:p>
                  </a:txBody>
                  <a:tcPr marL="35918" marR="35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326390" algn="l"/>
                        </a:tabLst>
                      </a:pPr>
                      <a:endParaRPr lang="ru-RU" sz="1800" dirty="0">
                        <a:latin typeface="Arial Narrow"/>
                        <a:ea typeface="Times New Roman"/>
                        <a:cs typeface="Times New Roman"/>
                      </a:endParaRPr>
                    </a:p>
                  </a:txBody>
                  <a:tcPr marL="35918" marR="35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628">
                <a:tc>
                  <a:txBody>
                    <a:bodyPr/>
                    <a:lstStyle/>
                    <a:p>
                      <a:pPr algn="l">
                        <a:lnSpc>
                          <a:spcPct val="100000"/>
                        </a:lnSpc>
                        <a:spcAft>
                          <a:spcPts val="0"/>
                        </a:spcAft>
                        <a:tabLst>
                          <a:tab pos="326390" algn="l"/>
                        </a:tabLst>
                      </a:pPr>
                      <a:r>
                        <a:rPr lang="ru-RU" sz="1800" dirty="0">
                          <a:latin typeface="Arial Narrow"/>
                          <a:ea typeface="Times New Roman"/>
                          <a:cs typeface="Times New Roman"/>
                        </a:rPr>
                        <a:t>Я умею задавать и отвечать на вопросы</a:t>
                      </a:r>
                      <a:endParaRPr lang="ru-RU" sz="1800" dirty="0">
                        <a:latin typeface="Times New Roman"/>
                        <a:ea typeface="Times New Roman"/>
                        <a:cs typeface="Times New Roman"/>
                      </a:endParaRPr>
                    </a:p>
                  </a:txBody>
                  <a:tcPr marL="35918" marR="359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326390" algn="l"/>
                        </a:tabLst>
                      </a:pPr>
                      <a:endParaRPr lang="ru-RU" sz="1800">
                        <a:latin typeface="Arial Narrow"/>
                        <a:ea typeface="Times New Roman"/>
                        <a:cs typeface="Times New Roman"/>
                      </a:endParaRPr>
                    </a:p>
                  </a:txBody>
                  <a:tcPr marL="35918" marR="35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326390" algn="l"/>
                        </a:tabLst>
                      </a:pPr>
                      <a:endParaRPr lang="ru-RU" sz="1800">
                        <a:latin typeface="Arial Narrow"/>
                        <a:ea typeface="Times New Roman"/>
                        <a:cs typeface="Times New Roman"/>
                      </a:endParaRPr>
                    </a:p>
                  </a:txBody>
                  <a:tcPr marL="35918" marR="35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326390" algn="l"/>
                        </a:tabLst>
                      </a:pPr>
                      <a:endParaRPr lang="ru-RU" sz="1800">
                        <a:latin typeface="Arial Narrow"/>
                        <a:ea typeface="Times New Roman"/>
                        <a:cs typeface="Times New Roman"/>
                      </a:endParaRPr>
                    </a:p>
                  </a:txBody>
                  <a:tcPr marL="35918" marR="35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326390" algn="l"/>
                        </a:tabLst>
                      </a:pPr>
                      <a:endParaRPr lang="ru-RU" sz="1800">
                        <a:latin typeface="Arial Narrow"/>
                        <a:ea typeface="Times New Roman"/>
                        <a:cs typeface="Times New Roman"/>
                      </a:endParaRPr>
                    </a:p>
                  </a:txBody>
                  <a:tcPr marL="35918" marR="35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326390" algn="l"/>
                        </a:tabLst>
                      </a:pPr>
                      <a:endParaRPr lang="ru-RU" sz="1800" dirty="0">
                        <a:latin typeface="Arial Narrow"/>
                        <a:ea typeface="Times New Roman"/>
                        <a:cs typeface="Times New Roman"/>
                      </a:endParaRPr>
                    </a:p>
                  </a:txBody>
                  <a:tcPr marL="35918" marR="35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628">
                <a:tc>
                  <a:txBody>
                    <a:bodyPr/>
                    <a:lstStyle/>
                    <a:p>
                      <a:pPr algn="l">
                        <a:lnSpc>
                          <a:spcPct val="100000"/>
                        </a:lnSpc>
                        <a:spcAft>
                          <a:spcPts val="0"/>
                        </a:spcAft>
                        <a:tabLst>
                          <a:tab pos="326390" algn="l"/>
                        </a:tabLst>
                      </a:pPr>
                      <a:r>
                        <a:rPr lang="ru-RU" sz="1800" dirty="0">
                          <a:latin typeface="Arial Narrow"/>
                          <a:ea typeface="Times New Roman"/>
                          <a:cs typeface="Times New Roman"/>
                        </a:rPr>
                        <a:t>Я могу высказать своё мнение</a:t>
                      </a:r>
                      <a:endParaRPr lang="ru-RU" sz="1800" dirty="0">
                        <a:latin typeface="Times New Roman"/>
                        <a:ea typeface="Times New Roman"/>
                        <a:cs typeface="Times New Roman"/>
                      </a:endParaRPr>
                    </a:p>
                  </a:txBody>
                  <a:tcPr marL="35918" marR="359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326390" algn="l"/>
                        </a:tabLst>
                      </a:pPr>
                      <a:endParaRPr lang="ru-RU" sz="1800">
                        <a:latin typeface="Arial Narrow"/>
                        <a:ea typeface="Times New Roman"/>
                        <a:cs typeface="Times New Roman"/>
                      </a:endParaRPr>
                    </a:p>
                  </a:txBody>
                  <a:tcPr marL="35918" marR="35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326390" algn="l"/>
                        </a:tabLst>
                      </a:pPr>
                      <a:endParaRPr lang="ru-RU" sz="1800">
                        <a:latin typeface="Arial Narrow"/>
                        <a:ea typeface="Times New Roman"/>
                        <a:cs typeface="Times New Roman"/>
                      </a:endParaRPr>
                    </a:p>
                  </a:txBody>
                  <a:tcPr marL="35918" marR="35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326390" algn="l"/>
                        </a:tabLst>
                      </a:pPr>
                      <a:endParaRPr lang="ru-RU" sz="1800">
                        <a:latin typeface="Arial Narrow"/>
                        <a:ea typeface="Times New Roman"/>
                        <a:cs typeface="Times New Roman"/>
                      </a:endParaRPr>
                    </a:p>
                  </a:txBody>
                  <a:tcPr marL="35918" marR="35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326390" algn="l"/>
                        </a:tabLst>
                      </a:pPr>
                      <a:endParaRPr lang="ru-RU" sz="1800">
                        <a:latin typeface="Arial Narrow"/>
                        <a:ea typeface="Times New Roman"/>
                        <a:cs typeface="Times New Roman"/>
                      </a:endParaRPr>
                    </a:p>
                  </a:txBody>
                  <a:tcPr marL="35918" marR="35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326390" algn="l"/>
                        </a:tabLst>
                      </a:pPr>
                      <a:endParaRPr lang="ru-RU" sz="1800" dirty="0">
                        <a:latin typeface="Arial Narrow"/>
                        <a:ea typeface="Times New Roman"/>
                        <a:cs typeface="Times New Roman"/>
                      </a:endParaRPr>
                    </a:p>
                  </a:txBody>
                  <a:tcPr marL="35918" marR="35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628">
                <a:tc>
                  <a:txBody>
                    <a:bodyPr/>
                    <a:lstStyle/>
                    <a:p>
                      <a:pPr algn="l">
                        <a:lnSpc>
                          <a:spcPct val="100000"/>
                        </a:lnSpc>
                        <a:spcAft>
                          <a:spcPts val="0"/>
                        </a:spcAft>
                        <a:tabLst>
                          <a:tab pos="326390" algn="l"/>
                        </a:tabLst>
                      </a:pPr>
                      <a:r>
                        <a:rPr lang="ru-RU" sz="1800" dirty="0">
                          <a:latin typeface="Arial Narrow"/>
                          <a:ea typeface="Times New Roman"/>
                          <a:cs typeface="Times New Roman"/>
                        </a:rPr>
                        <a:t>Я умею корректно отстаивать своё мнение</a:t>
                      </a:r>
                      <a:endParaRPr lang="ru-RU" sz="1800" dirty="0">
                        <a:latin typeface="Times New Roman"/>
                        <a:ea typeface="Times New Roman"/>
                        <a:cs typeface="Times New Roman"/>
                      </a:endParaRPr>
                    </a:p>
                  </a:txBody>
                  <a:tcPr marL="35918" marR="359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326390" algn="l"/>
                        </a:tabLst>
                      </a:pPr>
                      <a:endParaRPr lang="ru-RU" sz="1800">
                        <a:latin typeface="Arial Narrow"/>
                        <a:ea typeface="Times New Roman"/>
                        <a:cs typeface="Times New Roman"/>
                      </a:endParaRPr>
                    </a:p>
                  </a:txBody>
                  <a:tcPr marL="35918" marR="35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326390" algn="l"/>
                        </a:tabLst>
                      </a:pPr>
                      <a:endParaRPr lang="ru-RU" sz="1800">
                        <a:latin typeface="Arial Narrow"/>
                        <a:ea typeface="Times New Roman"/>
                        <a:cs typeface="Times New Roman"/>
                      </a:endParaRPr>
                    </a:p>
                  </a:txBody>
                  <a:tcPr marL="35918" marR="35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326390" algn="l"/>
                        </a:tabLst>
                      </a:pPr>
                      <a:endParaRPr lang="ru-RU" sz="1800">
                        <a:latin typeface="Arial Narrow"/>
                        <a:ea typeface="Times New Roman"/>
                        <a:cs typeface="Times New Roman"/>
                      </a:endParaRPr>
                    </a:p>
                  </a:txBody>
                  <a:tcPr marL="35918" marR="35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326390" algn="l"/>
                        </a:tabLst>
                      </a:pPr>
                      <a:endParaRPr lang="ru-RU" sz="1800">
                        <a:latin typeface="Arial Narrow"/>
                        <a:ea typeface="Times New Roman"/>
                        <a:cs typeface="Times New Roman"/>
                      </a:endParaRPr>
                    </a:p>
                  </a:txBody>
                  <a:tcPr marL="35918" marR="35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326390" algn="l"/>
                        </a:tabLst>
                      </a:pPr>
                      <a:endParaRPr lang="ru-RU" sz="1800" dirty="0">
                        <a:latin typeface="Arial Narrow"/>
                        <a:ea typeface="Times New Roman"/>
                        <a:cs typeface="Times New Roman"/>
                      </a:endParaRPr>
                    </a:p>
                  </a:txBody>
                  <a:tcPr marL="35918" marR="35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340">
                <a:tc>
                  <a:txBody>
                    <a:bodyPr/>
                    <a:lstStyle/>
                    <a:p>
                      <a:pPr algn="l">
                        <a:lnSpc>
                          <a:spcPct val="100000"/>
                        </a:lnSpc>
                        <a:spcAft>
                          <a:spcPts val="0"/>
                        </a:spcAft>
                        <a:tabLst>
                          <a:tab pos="326390" algn="l"/>
                        </a:tabLst>
                      </a:pPr>
                      <a:r>
                        <a:rPr lang="ru-RU" sz="1800" dirty="0">
                          <a:latin typeface="Arial Narrow"/>
                          <a:ea typeface="Times New Roman"/>
                          <a:cs typeface="Times New Roman"/>
                        </a:rPr>
                        <a:t>Я умею работать в группе с одноклассниками</a:t>
                      </a:r>
                      <a:endParaRPr lang="ru-RU" sz="1800" dirty="0">
                        <a:latin typeface="Times New Roman"/>
                        <a:ea typeface="Times New Roman"/>
                        <a:cs typeface="Times New Roman"/>
                      </a:endParaRPr>
                    </a:p>
                  </a:txBody>
                  <a:tcPr marL="35918" marR="359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326390" algn="l"/>
                        </a:tabLst>
                      </a:pPr>
                      <a:endParaRPr lang="ru-RU" sz="1800">
                        <a:latin typeface="Arial Narrow"/>
                        <a:ea typeface="Times New Roman"/>
                        <a:cs typeface="Times New Roman"/>
                      </a:endParaRPr>
                    </a:p>
                  </a:txBody>
                  <a:tcPr marL="35918" marR="35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326390" algn="l"/>
                        </a:tabLst>
                      </a:pPr>
                      <a:endParaRPr lang="ru-RU" sz="1800">
                        <a:latin typeface="Arial Narrow"/>
                        <a:ea typeface="Times New Roman"/>
                        <a:cs typeface="Times New Roman"/>
                      </a:endParaRPr>
                    </a:p>
                  </a:txBody>
                  <a:tcPr marL="35918" marR="35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326390" algn="l"/>
                        </a:tabLst>
                      </a:pPr>
                      <a:endParaRPr lang="ru-RU" sz="1800">
                        <a:latin typeface="Arial Narrow"/>
                        <a:ea typeface="Times New Roman"/>
                        <a:cs typeface="Times New Roman"/>
                      </a:endParaRPr>
                    </a:p>
                  </a:txBody>
                  <a:tcPr marL="35918" marR="35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326390" algn="l"/>
                        </a:tabLst>
                      </a:pPr>
                      <a:endParaRPr lang="ru-RU" sz="1800">
                        <a:latin typeface="Arial Narrow"/>
                        <a:ea typeface="Times New Roman"/>
                        <a:cs typeface="Times New Roman"/>
                      </a:endParaRPr>
                    </a:p>
                  </a:txBody>
                  <a:tcPr marL="35918" marR="35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326390" algn="l"/>
                        </a:tabLst>
                      </a:pPr>
                      <a:endParaRPr lang="ru-RU" sz="1800" dirty="0">
                        <a:latin typeface="Arial Narrow"/>
                        <a:ea typeface="Times New Roman"/>
                        <a:cs typeface="Times New Roman"/>
                      </a:endParaRPr>
                    </a:p>
                  </a:txBody>
                  <a:tcPr marL="35918" marR="35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72066" y="142852"/>
            <a:ext cx="2714205" cy="461665"/>
          </a:xfrm>
          <a:prstGeom prst="rect">
            <a:avLst/>
          </a:prstGeom>
        </p:spPr>
        <p:txBody>
          <a:bodyPr wrap="none">
            <a:spAutoFit/>
          </a:bodyPr>
          <a:lstStyle/>
          <a:p>
            <a:pPr algn="just">
              <a:lnSpc>
                <a:spcPct val="100000"/>
              </a:lnSpc>
              <a:spcAft>
                <a:spcPts val="0"/>
              </a:spcAft>
            </a:pPr>
            <a:r>
              <a:rPr lang="ru-RU" sz="2400" dirty="0" smtClean="0">
                <a:solidFill>
                  <a:srgbClr val="FF0000"/>
                </a:solidFill>
                <a:latin typeface="Arial Narrow"/>
                <a:ea typeface="Times New Roman"/>
                <a:cs typeface="Times New Roman"/>
              </a:rPr>
              <a:t>Таблицы оценивания</a:t>
            </a:r>
            <a:endParaRPr lang="ru-RU" sz="2400" dirty="0">
              <a:solidFill>
                <a:srgbClr val="FF0000"/>
              </a:solidFill>
              <a:latin typeface="Times New Roman"/>
              <a:ea typeface="Times New Roman"/>
              <a:cs typeface="Times New Roman"/>
            </a:endParaRPr>
          </a:p>
        </p:txBody>
      </p:sp>
      <p:graphicFrame>
        <p:nvGraphicFramePr>
          <p:cNvPr id="3" name="Таблица 2"/>
          <p:cNvGraphicFramePr>
            <a:graphicFrameLocks noGrp="1"/>
          </p:cNvGraphicFramePr>
          <p:nvPr/>
        </p:nvGraphicFramePr>
        <p:xfrm>
          <a:off x="142844" y="785794"/>
          <a:ext cx="8786874" cy="1310640"/>
        </p:xfrm>
        <a:graphic>
          <a:graphicData uri="http://schemas.openxmlformats.org/drawingml/2006/table">
            <a:tbl>
              <a:tblPr firstRow="1" bandRow="1">
                <a:tableStyleId>{5C22544A-7EE6-4342-B048-85BDC9FD1C3A}</a:tableStyleId>
              </a:tblPr>
              <a:tblGrid>
                <a:gridCol w="2396420"/>
                <a:gridCol w="6390454"/>
              </a:tblGrid>
              <a:tr h="928694">
                <a:tc>
                  <a:txBody>
                    <a:bodyPr/>
                    <a:lstStyle/>
                    <a:p>
                      <a:r>
                        <a:rPr lang="ru-RU" sz="2000" b="0" i="0" u="none" strike="noStrike" kern="1200" dirty="0" smtClean="0">
                          <a:solidFill>
                            <a:srgbClr val="FF0000"/>
                          </a:solidFill>
                          <a:latin typeface="Arial Narrow" pitchFamily="34" charset="0"/>
                          <a:ea typeface="+mn-ea"/>
                          <a:cs typeface="+mn-cs"/>
                        </a:rPr>
                        <a:t>«Матрица наблюдений»</a:t>
                      </a:r>
                      <a:endParaRPr lang="ru-RU" sz="2000" b="0" i="0" dirty="0">
                        <a:solidFill>
                          <a:srgbClr val="FF0000"/>
                        </a:solidFill>
                        <a:latin typeface="Arial Narrow"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2000" b="0" kern="1200" dirty="0" smtClean="0">
                          <a:solidFill>
                            <a:schemeClr val="tx1"/>
                          </a:solidFill>
                          <a:latin typeface="Arial Narrow" pitchFamily="34" charset="0"/>
                          <a:ea typeface="+mn-ea"/>
                          <a:cs typeface="+mn-cs"/>
                        </a:rPr>
                        <a:t>Это таблицы наблюдений за различными процессами (работа в ходе выполнения проекта, исследовательские работы), которые позволяют учителю оценить предметные и </a:t>
                      </a:r>
                      <a:r>
                        <a:rPr lang="ru-RU" sz="2000" b="0" kern="1200" dirty="0" err="1" smtClean="0">
                          <a:solidFill>
                            <a:schemeClr val="tx1"/>
                          </a:solidFill>
                          <a:latin typeface="Arial Narrow" pitchFamily="34" charset="0"/>
                          <a:ea typeface="+mn-ea"/>
                          <a:cs typeface="+mn-cs"/>
                        </a:rPr>
                        <a:t>метапредметные</a:t>
                      </a:r>
                      <a:r>
                        <a:rPr lang="ru-RU" sz="2000" b="0" kern="1200" dirty="0" smtClean="0">
                          <a:solidFill>
                            <a:schemeClr val="tx1"/>
                          </a:solidFill>
                          <a:latin typeface="Arial Narrow" pitchFamily="34" charset="0"/>
                          <a:ea typeface="+mn-ea"/>
                          <a:cs typeface="+mn-cs"/>
                        </a:rPr>
                        <a:t> результаты обучающихся</a:t>
                      </a:r>
                      <a:endParaRPr lang="ru-RU" sz="2400" b="0" kern="1200" dirty="0">
                        <a:solidFill>
                          <a:schemeClr val="tx1"/>
                        </a:solidFill>
                        <a:latin typeface="Arial Narrow"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4" name="Таблица 3"/>
          <p:cNvGraphicFramePr>
            <a:graphicFrameLocks noGrp="1"/>
          </p:cNvGraphicFramePr>
          <p:nvPr/>
        </p:nvGraphicFramePr>
        <p:xfrm>
          <a:off x="142844" y="2500306"/>
          <a:ext cx="8858314" cy="3549036"/>
        </p:xfrm>
        <a:graphic>
          <a:graphicData uri="http://schemas.openxmlformats.org/drawingml/2006/table">
            <a:tbl>
              <a:tblPr/>
              <a:tblGrid>
                <a:gridCol w="966739"/>
                <a:gridCol w="962087"/>
                <a:gridCol w="760065"/>
                <a:gridCol w="570920"/>
                <a:gridCol w="855374"/>
                <a:gridCol w="956913"/>
                <a:gridCol w="857256"/>
                <a:gridCol w="499029"/>
                <a:gridCol w="572932"/>
                <a:gridCol w="382403"/>
                <a:gridCol w="474462"/>
                <a:gridCol w="1000134"/>
              </a:tblGrid>
              <a:tr h="120036">
                <a:tc rowSpan="4">
                  <a:txBody>
                    <a:bodyPr/>
                    <a:lstStyle/>
                    <a:p>
                      <a:pPr algn="ctr">
                        <a:lnSpc>
                          <a:spcPct val="100000"/>
                        </a:lnSpc>
                        <a:spcAft>
                          <a:spcPts val="0"/>
                        </a:spcAft>
                        <a:tabLst>
                          <a:tab pos="326390" algn="l"/>
                        </a:tabLst>
                      </a:pPr>
                      <a:r>
                        <a:rPr lang="ru-RU" sz="1800" dirty="0">
                          <a:latin typeface="Arial Narrow"/>
                          <a:ea typeface="Times New Roman"/>
                          <a:cs typeface="Times New Roman"/>
                        </a:rPr>
                        <a:t>ФИО </a:t>
                      </a:r>
                      <a:r>
                        <a:rPr lang="ru-RU" sz="1800" dirty="0" smtClean="0">
                          <a:latin typeface="Arial Narrow"/>
                          <a:ea typeface="Times New Roman"/>
                          <a:cs typeface="Times New Roman"/>
                        </a:rPr>
                        <a:t>обучаю</a:t>
                      </a:r>
                    </a:p>
                    <a:p>
                      <a:pPr algn="ctr">
                        <a:lnSpc>
                          <a:spcPct val="100000"/>
                        </a:lnSpc>
                        <a:spcAft>
                          <a:spcPts val="0"/>
                        </a:spcAft>
                        <a:tabLst>
                          <a:tab pos="326390" algn="l"/>
                        </a:tabLst>
                      </a:pPr>
                      <a:r>
                        <a:rPr lang="ru-RU" sz="1800" dirty="0" err="1" smtClean="0">
                          <a:latin typeface="Arial Narrow"/>
                          <a:ea typeface="Times New Roman"/>
                          <a:cs typeface="Times New Roman"/>
                        </a:rPr>
                        <a:t>щегося</a:t>
                      </a:r>
                      <a:endParaRPr lang="ru-RU" sz="1800" dirty="0">
                        <a:latin typeface="Times New Roman"/>
                        <a:ea typeface="Times New Roman"/>
                        <a:cs typeface="Times New Roman"/>
                      </a:endParaRPr>
                    </a:p>
                  </a:txBody>
                  <a:tcPr marL="49861" marR="49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00000"/>
                        </a:lnSpc>
                        <a:spcAft>
                          <a:spcPts val="0"/>
                        </a:spcAft>
                        <a:tabLst>
                          <a:tab pos="326390" algn="l"/>
                        </a:tabLst>
                      </a:pPr>
                      <a:r>
                        <a:rPr lang="ru-RU" sz="1800">
                          <a:latin typeface="Arial Narrow"/>
                          <a:ea typeface="Times New Roman"/>
                          <a:cs typeface="Times New Roman"/>
                        </a:rPr>
                        <a:t>Этап </a:t>
                      </a:r>
                      <a:r>
                        <a:rPr lang="en-US" sz="1800">
                          <a:latin typeface="Arial Narrow"/>
                          <a:ea typeface="Times New Roman"/>
                          <a:cs typeface="Times New Roman"/>
                        </a:rPr>
                        <a:t>I</a:t>
                      </a:r>
                      <a:endParaRPr lang="ru-RU" sz="1800">
                        <a:latin typeface="Times New Roman"/>
                        <a:ea typeface="Times New Roman"/>
                        <a:cs typeface="Times New Roman"/>
                      </a:endParaRPr>
                    </a:p>
                  </a:txBody>
                  <a:tcPr marL="49861" marR="49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2">
                  <a:txBody>
                    <a:bodyPr/>
                    <a:lstStyle/>
                    <a:p>
                      <a:pPr algn="ctr">
                        <a:lnSpc>
                          <a:spcPct val="100000"/>
                        </a:lnSpc>
                        <a:spcAft>
                          <a:spcPts val="0"/>
                        </a:spcAft>
                        <a:tabLst>
                          <a:tab pos="326390" algn="l"/>
                        </a:tabLst>
                      </a:pPr>
                      <a:r>
                        <a:rPr lang="ru-RU" sz="1800">
                          <a:latin typeface="Arial Narrow"/>
                          <a:ea typeface="Times New Roman"/>
                          <a:cs typeface="Times New Roman"/>
                        </a:rPr>
                        <a:t>Этап </a:t>
                      </a:r>
                      <a:r>
                        <a:rPr lang="en-US" sz="1800">
                          <a:latin typeface="Arial Narrow"/>
                          <a:ea typeface="Times New Roman"/>
                          <a:cs typeface="Times New Roman"/>
                        </a:rPr>
                        <a:t>II</a:t>
                      </a:r>
                      <a:endParaRPr lang="ru-RU" sz="1800">
                        <a:latin typeface="Times New Roman"/>
                        <a:ea typeface="Times New Roman"/>
                        <a:cs typeface="Times New Roman"/>
                      </a:endParaRPr>
                    </a:p>
                  </a:txBody>
                  <a:tcPr marL="49861" marR="49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5">
                  <a:txBody>
                    <a:bodyPr/>
                    <a:lstStyle/>
                    <a:p>
                      <a:pPr algn="ctr">
                        <a:lnSpc>
                          <a:spcPct val="100000"/>
                        </a:lnSpc>
                        <a:spcAft>
                          <a:spcPts val="0"/>
                        </a:spcAft>
                        <a:tabLst>
                          <a:tab pos="326390" algn="l"/>
                        </a:tabLst>
                      </a:pPr>
                      <a:r>
                        <a:rPr lang="ru-RU" sz="1800">
                          <a:latin typeface="Arial Narrow"/>
                          <a:ea typeface="Times New Roman"/>
                          <a:cs typeface="Times New Roman"/>
                        </a:rPr>
                        <a:t>Этап </a:t>
                      </a:r>
                      <a:r>
                        <a:rPr lang="en-US" sz="1800">
                          <a:latin typeface="Arial Narrow"/>
                          <a:ea typeface="Times New Roman"/>
                          <a:cs typeface="Times New Roman"/>
                        </a:rPr>
                        <a:t>III</a:t>
                      </a:r>
                      <a:endParaRPr lang="ru-RU" sz="1800">
                        <a:latin typeface="Times New Roman"/>
                        <a:ea typeface="Times New Roman"/>
                        <a:cs typeface="Times New Roman"/>
                      </a:endParaRPr>
                    </a:p>
                  </a:txBody>
                  <a:tcPr marL="49861" marR="49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40073">
                <a:tc vMerge="1">
                  <a:txBody>
                    <a:bodyPr/>
                    <a:lstStyle/>
                    <a:p>
                      <a:endParaRPr lang="ru-RU"/>
                    </a:p>
                  </a:txBody>
                  <a:tcPr/>
                </a:tc>
                <a:tc>
                  <a:txBody>
                    <a:bodyPr/>
                    <a:lstStyle/>
                    <a:p>
                      <a:pPr algn="ctr">
                        <a:lnSpc>
                          <a:spcPct val="100000"/>
                        </a:lnSpc>
                        <a:spcAft>
                          <a:spcPts val="0"/>
                        </a:spcAft>
                        <a:tabLst>
                          <a:tab pos="326390" algn="l"/>
                        </a:tabLst>
                      </a:pPr>
                      <a:r>
                        <a:rPr lang="ru-RU" sz="1800" dirty="0">
                          <a:latin typeface="Arial Narrow"/>
                          <a:ea typeface="Times New Roman"/>
                          <a:cs typeface="Times New Roman"/>
                        </a:rPr>
                        <a:t>Предметные</a:t>
                      </a:r>
                      <a:endParaRPr lang="ru-RU" sz="1800" dirty="0">
                        <a:latin typeface="Times New Roman"/>
                        <a:ea typeface="Times New Roman"/>
                        <a:cs typeface="Times New Roman"/>
                      </a:endParaRPr>
                    </a:p>
                  </a:txBody>
                  <a:tcPr marL="49861" marR="49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00000"/>
                        </a:lnSpc>
                        <a:spcAft>
                          <a:spcPts val="0"/>
                        </a:spcAft>
                        <a:tabLst>
                          <a:tab pos="326390" algn="l"/>
                        </a:tabLst>
                      </a:pPr>
                      <a:r>
                        <a:rPr lang="ru-RU" sz="1800" dirty="0">
                          <a:latin typeface="Arial Narrow"/>
                          <a:ea typeface="Times New Roman"/>
                          <a:cs typeface="Times New Roman"/>
                        </a:rPr>
                        <a:t>Коммуникативные</a:t>
                      </a:r>
                      <a:endParaRPr lang="ru-RU" sz="1800" dirty="0">
                        <a:latin typeface="Times New Roman"/>
                        <a:ea typeface="Times New Roman"/>
                        <a:cs typeface="Times New Roman"/>
                      </a:endParaRPr>
                    </a:p>
                  </a:txBody>
                  <a:tcPr marL="49861" marR="49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a:txBody>
                    <a:bodyPr/>
                    <a:lstStyle/>
                    <a:p>
                      <a:pPr algn="ctr">
                        <a:lnSpc>
                          <a:spcPct val="100000"/>
                        </a:lnSpc>
                        <a:spcAft>
                          <a:spcPts val="0"/>
                        </a:spcAft>
                        <a:tabLst>
                          <a:tab pos="326390" algn="l"/>
                        </a:tabLst>
                      </a:pPr>
                      <a:r>
                        <a:rPr lang="ru-RU" sz="1800" dirty="0">
                          <a:latin typeface="Arial Narrow"/>
                          <a:ea typeface="Times New Roman"/>
                          <a:cs typeface="Times New Roman"/>
                        </a:rPr>
                        <a:t>Предметные</a:t>
                      </a:r>
                      <a:endParaRPr lang="ru-RU" sz="1800" dirty="0">
                        <a:latin typeface="Times New Roman"/>
                        <a:ea typeface="Times New Roman"/>
                        <a:cs typeface="Times New Roman"/>
                      </a:endParaRPr>
                    </a:p>
                  </a:txBody>
                  <a:tcPr marL="49861" marR="49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26390" algn="l"/>
                        </a:tabLst>
                      </a:pPr>
                      <a:r>
                        <a:rPr lang="ru-RU" sz="1800" dirty="0">
                          <a:latin typeface="Arial Narrow"/>
                          <a:ea typeface="Times New Roman"/>
                          <a:cs typeface="Times New Roman"/>
                        </a:rPr>
                        <a:t>Познавательные</a:t>
                      </a:r>
                      <a:endParaRPr lang="ru-RU" sz="1800" dirty="0">
                        <a:latin typeface="Times New Roman"/>
                        <a:ea typeface="Times New Roman"/>
                        <a:cs typeface="Times New Roman"/>
                      </a:endParaRPr>
                    </a:p>
                  </a:txBody>
                  <a:tcPr marL="49861" marR="49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00000"/>
                        </a:lnSpc>
                        <a:spcAft>
                          <a:spcPts val="0"/>
                        </a:spcAft>
                        <a:tabLst>
                          <a:tab pos="326390" algn="l"/>
                        </a:tabLst>
                      </a:pPr>
                      <a:r>
                        <a:rPr lang="ru-RU" sz="1800" dirty="0">
                          <a:latin typeface="Arial Narrow"/>
                          <a:ea typeface="Times New Roman"/>
                          <a:cs typeface="Times New Roman"/>
                        </a:rPr>
                        <a:t>Предметные</a:t>
                      </a:r>
                      <a:endParaRPr lang="ru-RU" sz="1800" dirty="0">
                        <a:latin typeface="Times New Roman"/>
                        <a:ea typeface="Times New Roman"/>
                        <a:cs typeface="Times New Roman"/>
                      </a:endParaRPr>
                    </a:p>
                  </a:txBody>
                  <a:tcPr marL="49861" marR="49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a:lnSpc>
                          <a:spcPct val="100000"/>
                        </a:lnSpc>
                        <a:spcAft>
                          <a:spcPts val="0"/>
                        </a:spcAft>
                        <a:tabLst>
                          <a:tab pos="326390" algn="l"/>
                        </a:tabLst>
                      </a:pPr>
                      <a:r>
                        <a:rPr lang="ru-RU" sz="1800" dirty="0" err="1" smtClean="0">
                          <a:latin typeface="Arial Narrow"/>
                          <a:ea typeface="Times New Roman"/>
                          <a:cs typeface="Times New Roman"/>
                        </a:rPr>
                        <a:t>Познава</a:t>
                      </a:r>
                      <a:endParaRPr lang="ru-RU" sz="1800" dirty="0" smtClean="0">
                        <a:latin typeface="Arial Narrow"/>
                        <a:ea typeface="Times New Roman"/>
                        <a:cs typeface="Times New Roman"/>
                      </a:endParaRPr>
                    </a:p>
                    <a:p>
                      <a:pPr algn="ctr">
                        <a:lnSpc>
                          <a:spcPct val="100000"/>
                        </a:lnSpc>
                        <a:spcAft>
                          <a:spcPts val="0"/>
                        </a:spcAft>
                        <a:tabLst>
                          <a:tab pos="326390" algn="l"/>
                        </a:tabLst>
                      </a:pPr>
                      <a:r>
                        <a:rPr lang="ru-RU" sz="1800" dirty="0" smtClean="0">
                          <a:latin typeface="Arial Narrow"/>
                          <a:ea typeface="Times New Roman"/>
                          <a:cs typeface="Times New Roman"/>
                        </a:rPr>
                        <a:t>тельные</a:t>
                      </a:r>
                      <a:endParaRPr lang="ru-RU" sz="1800" dirty="0">
                        <a:latin typeface="Times New Roman"/>
                        <a:ea typeface="Times New Roman"/>
                        <a:cs typeface="Times New Roman"/>
                      </a:endParaRPr>
                    </a:p>
                  </a:txBody>
                  <a:tcPr marL="49861" marR="49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7436">
                <a:tc vMerge="1">
                  <a:txBody>
                    <a:bodyPr/>
                    <a:lstStyle/>
                    <a:p>
                      <a:endParaRPr lang="ru-RU"/>
                    </a:p>
                  </a:txBody>
                  <a:tcPr/>
                </a:tc>
                <a:tc>
                  <a:txBody>
                    <a:bodyPr/>
                    <a:lstStyle/>
                    <a:p>
                      <a:pPr marL="71755" marR="71755" algn="l">
                        <a:lnSpc>
                          <a:spcPct val="100000"/>
                        </a:lnSpc>
                        <a:spcAft>
                          <a:spcPts val="0"/>
                        </a:spcAft>
                        <a:tabLst>
                          <a:tab pos="326390" algn="l"/>
                        </a:tabLst>
                      </a:pPr>
                      <a:r>
                        <a:rPr lang="ru-RU" sz="1800" dirty="0">
                          <a:latin typeface="Arial Narrow"/>
                          <a:ea typeface="Times New Roman"/>
                          <a:cs typeface="Times New Roman"/>
                        </a:rPr>
                        <a:t>Монологическое высказывание</a:t>
                      </a:r>
                      <a:endParaRPr lang="ru-RU" sz="1800" dirty="0">
                        <a:latin typeface="Times New Roman"/>
                        <a:ea typeface="Times New Roman"/>
                        <a:cs typeface="Times New Roman"/>
                      </a:endParaRPr>
                    </a:p>
                  </a:txBody>
                  <a:tcPr marL="49861" marR="49861"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lnSpc>
                          <a:spcPct val="100000"/>
                        </a:lnSpc>
                        <a:spcAft>
                          <a:spcPts val="0"/>
                        </a:spcAft>
                        <a:tabLst>
                          <a:tab pos="326390" algn="l"/>
                        </a:tabLst>
                      </a:pPr>
                      <a:r>
                        <a:rPr lang="ru-RU" sz="1800" dirty="0">
                          <a:latin typeface="Arial Narrow"/>
                          <a:ea typeface="Times New Roman"/>
                          <a:cs typeface="Times New Roman"/>
                        </a:rPr>
                        <a:t>Формулировка</a:t>
                      </a:r>
                      <a:endParaRPr lang="ru-RU" sz="1800" dirty="0">
                        <a:latin typeface="Times New Roman"/>
                        <a:ea typeface="Times New Roman"/>
                        <a:cs typeface="Times New Roman"/>
                      </a:endParaRPr>
                    </a:p>
                  </a:txBody>
                  <a:tcPr marL="49861" marR="49861"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lnSpc>
                          <a:spcPct val="100000"/>
                        </a:lnSpc>
                        <a:spcAft>
                          <a:spcPts val="0"/>
                        </a:spcAft>
                        <a:tabLst>
                          <a:tab pos="326390" algn="l"/>
                        </a:tabLst>
                      </a:pPr>
                      <a:r>
                        <a:rPr lang="ru-RU" sz="1800" dirty="0">
                          <a:latin typeface="Arial Narrow"/>
                          <a:ea typeface="Times New Roman"/>
                          <a:cs typeface="Times New Roman"/>
                        </a:rPr>
                        <a:t>Аргументы</a:t>
                      </a:r>
                      <a:endParaRPr lang="ru-RU" sz="1800" dirty="0">
                        <a:latin typeface="Times New Roman"/>
                        <a:ea typeface="Times New Roman"/>
                        <a:cs typeface="Times New Roman"/>
                      </a:endParaRPr>
                    </a:p>
                  </a:txBody>
                  <a:tcPr marL="49861" marR="49861"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lnSpc>
                          <a:spcPct val="100000"/>
                        </a:lnSpc>
                        <a:spcAft>
                          <a:spcPts val="0"/>
                        </a:spcAft>
                        <a:tabLst>
                          <a:tab pos="326390" algn="l"/>
                        </a:tabLst>
                      </a:pPr>
                      <a:r>
                        <a:rPr lang="ru-RU" sz="1800" dirty="0">
                          <a:latin typeface="Arial Narrow"/>
                          <a:ea typeface="Times New Roman"/>
                          <a:cs typeface="Times New Roman"/>
                        </a:rPr>
                        <a:t>Координация</a:t>
                      </a:r>
                      <a:endParaRPr lang="ru-RU" sz="1800" dirty="0">
                        <a:latin typeface="Times New Roman"/>
                        <a:ea typeface="Times New Roman"/>
                        <a:cs typeface="Times New Roman"/>
                      </a:endParaRPr>
                    </a:p>
                  </a:txBody>
                  <a:tcPr marL="49861" marR="49861"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lnSpc>
                          <a:spcPct val="100000"/>
                        </a:lnSpc>
                        <a:spcAft>
                          <a:spcPts val="0"/>
                        </a:spcAft>
                        <a:tabLst>
                          <a:tab pos="326390" algn="l"/>
                        </a:tabLst>
                      </a:pPr>
                      <a:r>
                        <a:rPr lang="ru-RU" sz="1800" dirty="0">
                          <a:latin typeface="Arial Narrow"/>
                          <a:ea typeface="Times New Roman"/>
                          <a:cs typeface="Times New Roman"/>
                        </a:rPr>
                        <a:t>Количество ошибок в упражнении</a:t>
                      </a:r>
                      <a:endParaRPr lang="ru-RU" sz="1800" dirty="0">
                        <a:latin typeface="Times New Roman"/>
                        <a:ea typeface="Times New Roman"/>
                        <a:cs typeface="Times New Roman"/>
                      </a:endParaRPr>
                    </a:p>
                  </a:txBody>
                  <a:tcPr marL="49861" marR="49861"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lnSpc>
                          <a:spcPct val="100000"/>
                        </a:lnSpc>
                        <a:spcAft>
                          <a:spcPts val="0"/>
                        </a:spcAft>
                        <a:tabLst>
                          <a:tab pos="326390" algn="l"/>
                        </a:tabLst>
                      </a:pPr>
                      <a:r>
                        <a:rPr lang="ru-RU" sz="1800" dirty="0">
                          <a:latin typeface="Arial Narrow"/>
                          <a:ea typeface="Times New Roman"/>
                          <a:cs typeface="Times New Roman"/>
                        </a:rPr>
                        <a:t>Алгоритмическое высказывание</a:t>
                      </a:r>
                      <a:endParaRPr lang="ru-RU" sz="1800" dirty="0">
                        <a:latin typeface="Times New Roman"/>
                        <a:ea typeface="Times New Roman"/>
                        <a:cs typeface="Times New Roman"/>
                      </a:endParaRPr>
                    </a:p>
                  </a:txBody>
                  <a:tcPr marL="49861" marR="49861"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lnSpc>
                          <a:spcPct val="100000"/>
                        </a:lnSpc>
                        <a:spcAft>
                          <a:spcPts val="0"/>
                        </a:spcAft>
                        <a:tabLst>
                          <a:tab pos="326390" algn="l"/>
                        </a:tabLst>
                      </a:pPr>
                      <a:r>
                        <a:rPr lang="ru-RU" sz="1800" dirty="0">
                          <a:latin typeface="Arial Narrow"/>
                          <a:ea typeface="Times New Roman"/>
                          <a:cs typeface="Times New Roman"/>
                        </a:rPr>
                        <a:t>Диалоговая речь</a:t>
                      </a:r>
                      <a:endParaRPr lang="ru-RU" sz="1800" dirty="0">
                        <a:latin typeface="Times New Roman"/>
                        <a:ea typeface="Times New Roman"/>
                        <a:cs typeface="Times New Roman"/>
                      </a:endParaRPr>
                    </a:p>
                  </a:txBody>
                  <a:tcPr marL="49861" marR="49861"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lnSpc>
                          <a:spcPct val="100000"/>
                        </a:lnSpc>
                        <a:spcAft>
                          <a:spcPts val="0"/>
                        </a:spcAft>
                        <a:tabLst>
                          <a:tab pos="326390" algn="l"/>
                        </a:tabLst>
                      </a:pPr>
                      <a:r>
                        <a:rPr lang="ru-RU" sz="1800" dirty="0">
                          <a:latin typeface="Arial Narrow"/>
                          <a:ea typeface="Times New Roman"/>
                          <a:cs typeface="Times New Roman"/>
                        </a:rPr>
                        <a:t>Монологическая речь</a:t>
                      </a:r>
                      <a:endParaRPr lang="ru-RU" sz="1800" dirty="0">
                        <a:latin typeface="Times New Roman"/>
                        <a:ea typeface="Times New Roman"/>
                        <a:cs typeface="Times New Roman"/>
                      </a:endParaRPr>
                    </a:p>
                  </a:txBody>
                  <a:tcPr marL="49861" marR="49861"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lnSpc>
                          <a:spcPct val="100000"/>
                        </a:lnSpc>
                        <a:spcAft>
                          <a:spcPts val="0"/>
                        </a:spcAft>
                        <a:tabLst>
                          <a:tab pos="326390" algn="l"/>
                        </a:tabLst>
                      </a:pPr>
                      <a:r>
                        <a:rPr lang="ru-RU" sz="1800">
                          <a:latin typeface="Arial Narrow"/>
                          <a:ea typeface="Times New Roman"/>
                          <a:cs typeface="Times New Roman"/>
                        </a:rPr>
                        <a:t>Письмо</a:t>
                      </a:r>
                      <a:endParaRPr lang="ru-RU" sz="1800">
                        <a:latin typeface="Times New Roman"/>
                        <a:ea typeface="Times New Roman"/>
                        <a:cs typeface="Times New Roman"/>
                      </a:endParaRPr>
                    </a:p>
                  </a:txBody>
                  <a:tcPr marL="49861" marR="49861"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lnSpc>
                          <a:spcPct val="100000"/>
                        </a:lnSpc>
                        <a:spcAft>
                          <a:spcPts val="0"/>
                        </a:spcAft>
                        <a:tabLst>
                          <a:tab pos="326390" algn="l"/>
                        </a:tabLst>
                      </a:pPr>
                      <a:r>
                        <a:rPr lang="ru-RU" sz="1800">
                          <a:latin typeface="Arial Narrow"/>
                          <a:ea typeface="Times New Roman"/>
                          <a:cs typeface="Times New Roman"/>
                        </a:rPr>
                        <a:t>Грамматика</a:t>
                      </a:r>
                      <a:endParaRPr lang="ru-RU" sz="1800">
                        <a:latin typeface="Times New Roman"/>
                        <a:ea typeface="Times New Roman"/>
                        <a:cs typeface="Times New Roman"/>
                      </a:endParaRPr>
                    </a:p>
                  </a:txBody>
                  <a:tcPr marL="49861" marR="49861"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lnSpc>
                          <a:spcPct val="100000"/>
                        </a:lnSpc>
                        <a:spcAft>
                          <a:spcPts val="0"/>
                        </a:spcAft>
                        <a:tabLst>
                          <a:tab pos="326390" algn="l"/>
                        </a:tabLst>
                      </a:pPr>
                      <a:r>
                        <a:rPr lang="ru-RU" sz="1800">
                          <a:latin typeface="Arial Narrow"/>
                          <a:ea typeface="Times New Roman"/>
                          <a:cs typeface="Times New Roman"/>
                        </a:rPr>
                        <a:t>Преобразование информации</a:t>
                      </a:r>
                      <a:endParaRPr lang="ru-RU" sz="1800">
                        <a:latin typeface="Times New Roman"/>
                        <a:ea typeface="Times New Roman"/>
                        <a:cs typeface="Times New Roman"/>
                      </a:endParaRPr>
                    </a:p>
                  </a:txBody>
                  <a:tcPr marL="49861" marR="49861"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ru-RU"/>
                    </a:p>
                  </a:txBody>
                  <a:tcPr/>
                </a:tc>
                <a:tc>
                  <a:txBody>
                    <a:bodyPr/>
                    <a:lstStyle/>
                    <a:p>
                      <a:pPr algn="ctr">
                        <a:lnSpc>
                          <a:spcPct val="100000"/>
                        </a:lnSpc>
                        <a:spcAft>
                          <a:spcPts val="0"/>
                        </a:spcAft>
                        <a:tabLst>
                          <a:tab pos="326390" algn="l"/>
                        </a:tabLst>
                      </a:pPr>
                      <a:r>
                        <a:rPr lang="ru-RU" sz="1800">
                          <a:latin typeface="Arial Narrow"/>
                          <a:ea typeface="Times New Roman"/>
                          <a:cs typeface="Times New Roman"/>
                        </a:rPr>
                        <a:t>П1</a:t>
                      </a:r>
                      <a:endParaRPr lang="ru-RU" sz="1800">
                        <a:latin typeface="Times New Roman"/>
                        <a:ea typeface="Times New Roman"/>
                        <a:cs typeface="Times New Roman"/>
                      </a:endParaRPr>
                    </a:p>
                  </a:txBody>
                  <a:tcPr marL="49861" marR="49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26390" algn="l"/>
                        </a:tabLst>
                      </a:pPr>
                      <a:r>
                        <a:rPr lang="ru-RU" sz="1800">
                          <a:latin typeface="Arial Narrow"/>
                          <a:ea typeface="Times New Roman"/>
                          <a:cs typeface="Times New Roman"/>
                        </a:rPr>
                        <a:t>К1</a:t>
                      </a:r>
                      <a:endParaRPr lang="ru-RU" sz="1800">
                        <a:latin typeface="Times New Roman"/>
                        <a:ea typeface="Times New Roman"/>
                        <a:cs typeface="Times New Roman"/>
                      </a:endParaRPr>
                    </a:p>
                  </a:txBody>
                  <a:tcPr marL="49861" marR="49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26390" algn="l"/>
                        </a:tabLst>
                      </a:pPr>
                      <a:r>
                        <a:rPr lang="ru-RU" sz="1800">
                          <a:latin typeface="Arial Narrow"/>
                          <a:ea typeface="Times New Roman"/>
                          <a:cs typeface="Times New Roman"/>
                        </a:rPr>
                        <a:t>К2</a:t>
                      </a:r>
                      <a:endParaRPr lang="ru-RU" sz="1800">
                        <a:latin typeface="Times New Roman"/>
                        <a:ea typeface="Times New Roman"/>
                        <a:cs typeface="Times New Roman"/>
                      </a:endParaRPr>
                    </a:p>
                  </a:txBody>
                  <a:tcPr marL="49861" marR="49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26390" algn="l"/>
                        </a:tabLst>
                      </a:pPr>
                      <a:r>
                        <a:rPr lang="ru-RU" sz="1800">
                          <a:latin typeface="Arial Narrow"/>
                          <a:ea typeface="Times New Roman"/>
                          <a:cs typeface="Times New Roman"/>
                        </a:rPr>
                        <a:t>К3</a:t>
                      </a:r>
                      <a:endParaRPr lang="ru-RU" sz="1800">
                        <a:latin typeface="Times New Roman"/>
                        <a:ea typeface="Times New Roman"/>
                        <a:cs typeface="Times New Roman"/>
                      </a:endParaRPr>
                    </a:p>
                  </a:txBody>
                  <a:tcPr marL="49861" marR="49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26390" algn="l"/>
                        </a:tabLst>
                      </a:pPr>
                      <a:r>
                        <a:rPr lang="ru-RU" sz="1800">
                          <a:latin typeface="Arial Narrow"/>
                          <a:ea typeface="Times New Roman"/>
                          <a:cs typeface="Times New Roman"/>
                        </a:rPr>
                        <a:t>П2</a:t>
                      </a:r>
                      <a:endParaRPr lang="ru-RU" sz="1800">
                        <a:latin typeface="Times New Roman"/>
                        <a:ea typeface="Times New Roman"/>
                        <a:cs typeface="Times New Roman"/>
                      </a:endParaRPr>
                    </a:p>
                  </a:txBody>
                  <a:tcPr marL="49861" marR="49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26390" algn="l"/>
                        </a:tabLst>
                      </a:pPr>
                      <a:r>
                        <a:rPr lang="ru-RU" sz="1800" dirty="0">
                          <a:latin typeface="Arial Narrow"/>
                          <a:ea typeface="Times New Roman"/>
                          <a:cs typeface="Times New Roman"/>
                        </a:rPr>
                        <a:t>Поз1</a:t>
                      </a:r>
                      <a:endParaRPr lang="ru-RU" sz="1800" dirty="0">
                        <a:latin typeface="Times New Roman"/>
                        <a:ea typeface="Times New Roman"/>
                        <a:cs typeface="Times New Roman"/>
                      </a:endParaRPr>
                    </a:p>
                  </a:txBody>
                  <a:tcPr marL="49861" marR="49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26390" algn="l"/>
                        </a:tabLst>
                      </a:pPr>
                      <a:r>
                        <a:rPr lang="ru-RU" sz="1800" dirty="0">
                          <a:latin typeface="Arial Narrow"/>
                          <a:ea typeface="Times New Roman"/>
                          <a:cs typeface="Times New Roman"/>
                        </a:rPr>
                        <a:t>П3</a:t>
                      </a:r>
                      <a:endParaRPr lang="ru-RU" sz="1800" dirty="0">
                        <a:latin typeface="Times New Roman"/>
                        <a:ea typeface="Times New Roman"/>
                        <a:cs typeface="Times New Roman"/>
                      </a:endParaRPr>
                    </a:p>
                  </a:txBody>
                  <a:tcPr marL="49861" marR="49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26390" algn="l"/>
                        </a:tabLst>
                      </a:pPr>
                      <a:r>
                        <a:rPr lang="ru-RU" sz="1800" dirty="0">
                          <a:latin typeface="Arial Narrow"/>
                          <a:ea typeface="Times New Roman"/>
                          <a:cs typeface="Times New Roman"/>
                        </a:rPr>
                        <a:t>П4</a:t>
                      </a:r>
                      <a:endParaRPr lang="ru-RU" sz="1800" dirty="0">
                        <a:latin typeface="Times New Roman"/>
                        <a:ea typeface="Times New Roman"/>
                        <a:cs typeface="Times New Roman"/>
                      </a:endParaRPr>
                    </a:p>
                  </a:txBody>
                  <a:tcPr marL="49861" marR="49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26390" algn="l"/>
                        </a:tabLst>
                      </a:pPr>
                      <a:r>
                        <a:rPr lang="ru-RU" sz="1800" dirty="0">
                          <a:latin typeface="Arial Narrow"/>
                          <a:ea typeface="Times New Roman"/>
                          <a:cs typeface="Times New Roman"/>
                        </a:rPr>
                        <a:t>П5</a:t>
                      </a:r>
                      <a:endParaRPr lang="ru-RU" sz="1800" dirty="0">
                        <a:latin typeface="Times New Roman"/>
                        <a:ea typeface="Times New Roman"/>
                        <a:cs typeface="Times New Roman"/>
                      </a:endParaRPr>
                    </a:p>
                  </a:txBody>
                  <a:tcPr marL="49861" marR="49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26390" algn="l"/>
                        </a:tabLst>
                      </a:pPr>
                      <a:r>
                        <a:rPr lang="ru-RU" sz="1800">
                          <a:latin typeface="Arial Narrow"/>
                          <a:ea typeface="Times New Roman"/>
                          <a:cs typeface="Times New Roman"/>
                        </a:rPr>
                        <a:t>П6</a:t>
                      </a:r>
                      <a:endParaRPr lang="ru-RU" sz="1800">
                        <a:latin typeface="Times New Roman"/>
                        <a:ea typeface="Times New Roman"/>
                        <a:cs typeface="Times New Roman"/>
                      </a:endParaRPr>
                    </a:p>
                  </a:txBody>
                  <a:tcPr marL="49861" marR="49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26390" algn="l"/>
                        </a:tabLst>
                      </a:pPr>
                      <a:r>
                        <a:rPr lang="ru-RU" sz="1800">
                          <a:latin typeface="Arial Narrow"/>
                          <a:ea typeface="Times New Roman"/>
                          <a:cs typeface="Times New Roman"/>
                        </a:rPr>
                        <a:t>Поз2</a:t>
                      </a:r>
                      <a:endParaRPr lang="ru-RU" sz="1800">
                        <a:latin typeface="Times New Roman"/>
                        <a:ea typeface="Times New Roman"/>
                        <a:cs typeface="Times New Roman"/>
                      </a:endParaRPr>
                    </a:p>
                  </a:txBody>
                  <a:tcPr marL="49861" marR="49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848">
                <a:tc>
                  <a:txBody>
                    <a:bodyPr/>
                    <a:lstStyle/>
                    <a:p>
                      <a:pPr algn="just">
                        <a:lnSpc>
                          <a:spcPct val="100000"/>
                        </a:lnSpc>
                        <a:spcAft>
                          <a:spcPts val="0"/>
                        </a:spcAft>
                        <a:tabLst>
                          <a:tab pos="326390" algn="l"/>
                        </a:tabLst>
                      </a:pPr>
                      <a:endParaRPr lang="ru-RU" sz="1800">
                        <a:latin typeface="Arial Narrow"/>
                        <a:ea typeface="Times New Roman"/>
                        <a:cs typeface="Times New Roman"/>
                      </a:endParaRPr>
                    </a:p>
                  </a:txBody>
                  <a:tcPr marL="49861" marR="49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26390" algn="l"/>
                        </a:tabLst>
                      </a:pPr>
                      <a:endParaRPr lang="ru-RU" sz="1800">
                        <a:latin typeface="Arial Narrow"/>
                        <a:ea typeface="Times New Roman"/>
                        <a:cs typeface="Times New Roman"/>
                      </a:endParaRPr>
                    </a:p>
                  </a:txBody>
                  <a:tcPr marL="49861" marR="49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26390" algn="l"/>
                        </a:tabLst>
                      </a:pPr>
                      <a:endParaRPr lang="ru-RU" sz="1800">
                        <a:latin typeface="Arial Narrow"/>
                        <a:ea typeface="Times New Roman"/>
                        <a:cs typeface="Times New Roman"/>
                      </a:endParaRPr>
                    </a:p>
                  </a:txBody>
                  <a:tcPr marL="49861" marR="49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26390" algn="l"/>
                        </a:tabLst>
                      </a:pPr>
                      <a:endParaRPr lang="ru-RU" sz="1800">
                        <a:latin typeface="Arial Narrow"/>
                        <a:ea typeface="Times New Roman"/>
                        <a:cs typeface="Times New Roman"/>
                      </a:endParaRPr>
                    </a:p>
                  </a:txBody>
                  <a:tcPr marL="49861" marR="49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26390" algn="l"/>
                        </a:tabLst>
                      </a:pPr>
                      <a:endParaRPr lang="ru-RU" sz="1800">
                        <a:latin typeface="Arial Narrow"/>
                        <a:ea typeface="Times New Roman"/>
                        <a:cs typeface="Times New Roman"/>
                      </a:endParaRPr>
                    </a:p>
                  </a:txBody>
                  <a:tcPr marL="49861" marR="49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26390" algn="l"/>
                        </a:tabLst>
                      </a:pPr>
                      <a:endParaRPr lang="ru-RU" sz="1800">
                        <a:latin typeface="Arial Narrow"/>
                        <a:ea typeface="Times New Roman"/>
                        <a:cs typeface="Times New Roman"/>
                      </a:endParaRPr>
                    </a:p>
                  </a:txBody>
                  <a:tcPr marL="49861" marR="49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26390" algn="l"/>
                        </a:tabLst>
                      </a:pPr>
                      <a:endParaRPr lang="ru-RU" sz="1800">
                        <a:latin typeface="Arial Narrow"/>
                        <a:ea typeface="Times New Roman"/>
                        <a:cs typeface="Times New Roman"/>
                      </a:endParaRPr>
                    </a:p>
                  </a:txBody>
                  <a:tcPr marL="49861" marR="49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26390" algn="l"/>
                        </a:tabLst>
                      </a:pPr>
                      <a:endParaRPr lang="ru-RU" sz="1800" dirty="0">
                        <a:latin typeface="Arial Narrow"/>
                        <a:ea typeface="Times New Roman"/>
                        <a:cs typeface="Times New Roman"/>
                      </a:endParaRPr>
                    </a:p>
                  </a:txBody>
                  <a:tcPr marL="49861" marR="49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26390" algn="l"/>
                        </a:tabLst>
                      </a:pPr>
                      <a:endParaRPr lang="ru-RU" sz="1800" dirty="0">
                        <a:latin typeface="Arial Narrow"/>
                        <a:ea typeface="Times New Roman"/>
                        <a:cs typeface="Times New Roman"/>
                      </a:endParaRPr>
                    </a:p>
                  </a:txBody>
                  <a:tcPr marL="49861" marR="49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26390" algn="l"/>
                        </a:tabLst>
                      </a:pPr>
                      <a:endParaRPr lang="ru-RU" sz="1800" dirty="0">
                        <a:latin typeface="Arial Narrow"/>
                        <a:ea typeface="Times New Roman"/>
                        <a:cs typeface="Times New Roman"/>
                      </a:endParaRPr>
                    </a:p>
                  </a:txBody>
                  <a:tcPr marL="49861" marR="49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26390" algn="l"/>
                        </a:tabLst>
                      </a:pPr>
                      <a:endParaRPr lang="ru-RU" sz="1800" dirty="0">
                        <a:latin typeface="Arial Narrow"/>
                        <a:ea typeface="Times New Roman"/>
                        <a:cs typeface="Times New Roman"/>
                      </a:endParaRPr>
                    </a:p>
                  </a:txBody>
                  <a:tcPr marL="49861" marR="49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26390" algn="l"/>
                        </a:tabLst>
                      </a:pPr>
                      <a:endParaRPr lang="ru-RU" sz="1800" dirty="0">
                        <a:latin typeface="Arial Narrow"/>
                        <a:ea typeface="Times New Roman"/>
                        <a:cs typeface="Times New Roman"/>
                      </a:endParaRPr>
                    </a:p>
                  </a:txBody>
                  <a:tcPr marL="49861" marR="49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643702" y="142852"/>
            <a:ext cx="1215397" cy="461665"/>
          </a:xfrm>
          <a:prstGeom prst="rect">
            <a:avLst/>
          </a:prstGeom>
        </p:spPr>
        <p:txBody>
          <a:bodyPr wrap="none">
            <a:spAutoFit/>
          </a:bodyPr>
          <a:lstStyle/>
          <a:p>
            <a:pPr algn="just">
              <a:lnSpc>
                <a:spcPct val="100000"/>
              </a:lnSpc>
              <a:spcAft>
                <a:spcPts val="0"/>
              </a:spcAft>
            </a:pPr>
            <a:r>
              <a:rPr lang="ru-RU" sz="2400" dirty="0" smtClean="0">
                <a:solidFill>
                  <a:srgbClr val="FF0000"/>
                </a:solidFill>
                <a:latin typeface="Arial Narrow"/>
                <a:ea typeface="Times New Roman"/>
                <a:cs typeface="Times New Roman"/>
              </a:rPr>
              <a:t>Сигналы</a:t>
            </a:r>
            <a:endParaRPr lang="ru-RU" sz="2400" dirty="0">
              <a:solidFill>
                <a:srgbClr val="FF0000"/>
              </a:solidFill>
              <a:latin typeface="Times New Roman"/>
              <a:ea typeface="Times New Roman"/>
              <a:cs typeface="Times New Roman"/>
            </a:endParaRPr>
          </a:p>
        </p:txBody>
      </p:sp>
      <p:graphicFrame>
        <p:nvGraphicFramePr>
          <p:cNvPr id="3" name="Таблица 2"/>
          <p:cNvGraphicFramePr>
            <a:graphicFrameLocks noGrp="1"/>
          </p:cNvGraphicFramePr>
          <p:nvPr/>
        </p:nvGraphicFramePr>
        <p:xfrm>
          <a:off x="142844" y="571480"/>
          <a:ext cx="8786874" cy="5439750"/>
        </p:xfrm>
        <a:graphic>
          <a:graphicData uri="http://schemas.openxmlformats.org/drawingml/2006/table">
            <a:tbl>
              <a:tblPr firstRow="1" bandRow="1">
                <a:tableStyleId>{5C22544A-7EE6-4342-B048-85BDC9FD1C3A}</a:tableStyleId>
              </a:tblPr>
              <a:tblGrid>
                <a:gridCol w="2396420"/>
                <a:gridCol w="6390454"/>
              </a:tblGrid>
              <a:tr h="928694">
                <a:tc>
                  <a:txBody>
                    <a:bodyPr/>
                    <a:lstStyle/>
                    <a:p>
                      <a:r>
                        <a:rPr lang="ru-RU" sz="2000" b="0" i="0" u="none" strike="noStrike" kern="1200" dirty="0" smtClean="0">
                          <a:solidFill>
                            <a:srgbClr val="FF0000"/>
                          </a:solidFill>
                          <a:latin typeface="Arial Narrow" pitchFamily="34" charset="0"/>
                          <a:ea typeface="+mn-ea"/>
                          <a:cs typeface="+mn-cs"/>
                        </a:rPr>
                        <a:t>«Сигналы рукой»</a:t>
                      </a:r>
                      <a:endParaRPr lang="ru-RU" sz="2000" b="0" i="0" dirty="0">
                        <a:solidFill>
                          <a:srgbClr val="FF0000"/>
                        </a:solidFill>
                        <a:latin typeface="Arial Narrow"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2000" b="0" kern="1200" dirty="0" smtClean="0">
                          <a:solidFill>
                            <a:schemeClr val="tx1"/>
                          </a:solidFill>
                          <a:latin typeface="Arial Narrow" pitchFamily="34" charset="0"/>
                          <a:ea typeface="+mn-ea"/>
                          <a:cs typeface="+mn-cs"/>
                        </a:rPr>
                        <a:t>Учитель просит обучающихся показывать сигналы рукой, обозначающие понимание или непонимание сути изучаемого материала (в ходе объяснения учителем каких-либо понятий, принципов, процесса и т.д.). Предварительно следует договориться с обучающимися об использовании условных сигналов.</a:t>
                      </a:r>
                      <a:endParaRPr lang="ru-RU" sz="2000" b="0" u="none" strike="noStrike" kern="1200" dirty="0">
                        <a:solidFill>
                          <a:schemeClr val="tx1"/>
                        </a:solidFill>
                        <a:latin typeface="Arial Narrow"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294470">
                <a:tc gridSpan="2">
                  <a:txBody>
                    <a:bodyPr/>
                    <a:lstStyle/>
                    <a:p>
                      <a:endParaRPr lang="ru-RU" sz="2000" b="0" i="0" dirty="0">
                        <a:solidFill>
                          <a:schemeClr val="tx1"/>
                        </a:solidFill>
                        <a:latin typeface="Arial Narrow"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sz="2000" b="0" u="none" strike="noStrike" kern="1200" dirty="0">
                        <a:solidFill>
                          <a:schemeClr val="tx1"/>
                        </a:solidFill>
                        <a:latin typeface="Arial Narrow"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0" i="0" u="none" strike="noStrike" kern="1200" dirty="0" smtClean="0">
                          <a:solidFill>
                            <a:srgbClr val="FF0000"/>
                          </a:solidFill>
                          <a:latin typeface="Arial Narrow" pitchFamily="34" charset="0"/>
                          <a:ea typeface="+mn-ea"/>
                          <a:cs typeface="+mn-cs"/>
                        </a:rPr>
                        <a:t>«Светофор»</a:t>
                      </a:r>
                      <a:endParaRPr lang="ru-RU" sz="2000" b="0" i="0" dirty="0">
                        <a:solidFill>
                          <a:srgbClr val="FF0000"/>
                        </a:solidFill>
                        <a:latin typeface="Arial Narrow"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2000" b="0" i="0" u="none" strike="noStrike" kern="1200" dirty="0" smtClean="0">
                          <a:solidFill>
                            <a:schemeClr val="dk1"/>
                          </a:solidFill>
                          <a:latin typeface="Arial Narrow" pitchFamily="34" charset="0"/>
                          <a:ea typeface="+mn-ea"/>
                          <a:cs typeface="+mn-cs"/>
                        </a:rPr>
                        <a:t>У</a:t>
                      </a:r>
                      <a:r>
                        <a:rPr lang="ru-RU" sz="2000" b="1" i="1" kern="1200" dirty="0" smtClean="0">
                          <a:solidFill>
                            <a:schemeClr val="dk1"/>
                          </a:solidFill>
                          <a:latin typeface="Arial Narrow" pitchFamily="34" charset="0"/>
                          <a:ea typeface="+mn-ea"/>
                          <a:cs typeface="+mn-cs"/>
                        </a:rPr>
                        <a:t> </a:t>
                      </a:r>
                      <a:r>
                        <a:rPr lang="ru-RU" sz="2000" kern="1200" dirty="0" smtClean="0">
                          <a:solidFill>
                            <a:schemeClr val="dk1"/>
                          </a:solidFill>
                          <a:latin typeface="Arial Narrow" pitchFamily="34" charset="0"/>
                          <a:ea typeface="+mn-ea"/>
                          <a:cs typeface="+mn-cs"/>
                        </a:rPr>
                        <a:t>каждого ученика имеются карточки красного, зелёного и жёлтого цветов. Учитель просит обучающихся давать карточками сигналы, обозначающие их понимание или непонимание материала. При наличии жёлтых и красных карточек учитель должен повторно объяснить непонятный школьникам материал или попросить это сделать тех учеников, которые подняли зелёные карточки.</a:t>
                      </a:r>
                      <a:endParaRPr lang="ru-RU" sz="3600" b="0" i="0" dirty="0">
                        <a:solidFill>
                          <a:schemeClr val="tx1"/>
                        </a:solidFill>
                        <a:latin typeface="Arial Narrow"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51202" name="Picture 2" descr="C:\Users\Admin\Desktop\thumb-voting.jpg"/>
          <p:cNvPicPr>
            <a:picLocks noChangeAspect="1" noChangeArrowheads="1"/>
          </p:cNvPicPr>
          <p:nvPr/>
        </p:nvPicPr>
        <p:blipFill>
          <a:blip r:embed="rId2"/>
          <a:srcRect/>
          <a:stretch>
            <a:fillRect/>
          </a:stretch>
        </p:blipFill>
        <p:spPr bwMode="auto">
          <a:xfrm>
            <a:off x="3929058" y="2214554"/>
            <a:ext cx="4389851" cy="1543056"/>
          </a:xfrm>
          <a:prstGeom prst="rect">
            <a:avLst/>
          </a:prstGeom>
          <a:noFill/>
        </p:spPr>
      </p:pic>
      <p:pic>
        <p:nvPicPr>
          <p:cNvPr id="10242" name="Picture 2" descr="http://museumcomplexnso.ru/images/Foto_materialov/2020/pdd/1.jpg"/>
          <p:cNvPicPr>
            <a:picLocks noChangeAspect="1" noChangeArrowheads="1"/>
          </p:cNvPicPr>
          <p:nvPr/>
        </p:nvPicPr>
        <p:blipFill>
          <a:blip r:embed="rId3" cstate="print"/>
          <a:srcRect/>
          <a:stretch>
            <a:fillRect/>
          </a:stretch>
        </p:blipFill>
        <p:spPr bwMode="auto">
          <a:xfrm>
            <a:off x="642910" y="4269502"/>
            <a:ext cx="1643074" cy="2381418"/>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643702" y="142852"/>
            <a:ext cx="1215397" cy="461665"/>
          </a:xfrm>
          <a:prstGeom prst="rect">
            <a:avLst/>
          </a:prstGeom>
        </p:spPr>
        <p:txBody>
          <a:bodyPr wrap="none">
            <a:spAutoFit/>
          </a:bodyPr>
          <a:lstStyle/>
          <a:p>
            <a:pPr algn="just">
              <a:lnSpc>
                <a:spcPct val="100000"/>
              </a:lnSpc>
              <a:spcAft>
                <a:spcPts val="0"/>
              </a:spcAft>
            </a:pPr>
            <a:r>
              <a:rPr lang="ru-RU" sz="2400" dirty="0" smtClean="0">
                <a:solidFill>
                  <a:srgbClr val="FF0000"/>
                </a:solidFill>
                <a:latin typeface="Arial Narrow"/>
                <a:ea typeface="Times New Roman"/>
                <a:cs typeface="Times New Roman"/>
              </a:rPr>
              <a:t>Сигналы</a:t>
            </a:r>
            <a:endParaRPr lang="ru-RU" sz="2400" dirty="0">
              <a:solidFill>
                <a:srgbClr val="FF0000"/>
              </a:solidFill>
              <a:latin typeface="Times New Roman"/>
              <a:ea typeface="Times New Roman"/>
              <a:cs typeface="Times New Roman"/>
            </a:endParaRPr>
          </a:p>
        </p:txBody>
      </p:sp>
      <p:graphicFrame>
        <p:nvGraphicFramePr>
          <p:cNvPr id="3" name="Таблица 2"/>
          <p:cNvGraphicFramePr>
            <a:graphicFrameLocks noGrp="1"/>
          </p:cNvGraphicFramePr>
          <p:nvPr/>
        </p:nvGraphicFramePr>
        <p:xfrm>
          <a:off x="142844" y="785794"/>
          <a:ext cx="8786874" cy="4297680"/>
        </p:xfrm>
        <a:graphic>
          <a:graphicData uri="http://schemas.openxmlformats.org/drawingml/2006/table">
            <a:tbl>
              <a:tblPr firstRow="1" bandRow="1">
                <a:tableStyleId>{5C22544A-7EE6-4342-B048-85BDC9FD1C3A}</a:tableStyleId>
              </a:tblPr>
              <a:tblGrid>
                <a:gridCol w="2396420"/>
                <a:gridCol w="6390454"/>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0" i="0" dirty="0" smtClean="0">
                          <a:solidFill>
                            <a:srgbClr val="FF0000"/>
                          </a:solidFill>
                          <a:latin typeface="Arial Narrow" pitchFamily="34" charset="0"/>
                        </a:rPr>
                        <a:t>«Карточки»</a:t>
                      </a:r>
                      <a:endParaRPr lang="ru-RU" sz="2000" b="0" i="0" dirty="0">
                        <a:solidFill>
                          <a:srgbClr val="FF0000"/>
                        </a:solidFill>
                        <a:latin typeface="Arial Narrow"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457200"/>
                      <a:r>
                        <a:rPr lang="en-US" sz="1800" b="0" u="sng" kern="1200" dirty="0" smtClean="0">
                          <a:solidFill>
                            <a:schemeClr val="tx1"/>
                          </a:solidFill>
                          <a:latin typeface="Arial Narrow" pitchFamily="34" charset="0"/>
                          <a:ea typeface="+mn-ea"/>
                          <a:cs typeface="+mn-cs"/>
                        </a:rPr>
                        <a:t>I </a:t>
                      </a:r>
                      <a:r>
                        <a:rPr lang="ru-RU" sz="1800" b="0" u="sng" kern="1200" dirty="0" smtClean="0">
                          <a:solidFill>
                            <a:schemeClr val="tx1"/>
                          </a:solidFill>
                          <a:latin typeface="Arial Narrow" pitchFamily="34" charset="0"/>
                          <a:ea typeface="+mn-ea"/>
                          <a:cs typeface="+mn-cs"/>
                        </a:rPr>
                        <a:t>вариант: </a:t>
                      </a:r>
                      <a:r>
                        <a:rPr lang="ru-RU" sz="1800" b="0" kern="1200" dirty="0" smtClean="0">
                          <a:solidFill>
                            <a:schemeClr val="tx1"/>
                          </a:solidFill>
                          <a:latin typeface="Arial Narrow" pitchFamily="34" charset="0"/>
                          <a:ea typeface="+mn-ea"/>
                          <a:cs typeface="+mn-cs"/>
                        </a:rPr>
                        <a:t>каждый ученик имеет набор карточек с цифрами (или с буквами). На доску выносится задание с выбором ответа. Задания должны быть однозначны. Ученики выбирают правильный, на их взгляд, ответ и поднимают ту цифру (или букву), которой этот ответ пронумерован.</a:t>
                      </a:r>
                    </a:p>
                    <a:p>
                      <a:pPr indent="457200"/>
                      <a:r>
                        <a:rPr lang="en-US" sz="1800" b="0" u="sng" kern="1200" dirty="0" smtClean="0">
                          <a:solidFill>
                            <a:schemeClr val="tx1"/>
                          </a:solidFill>
                          <a:latin typeface="Arial Narrow" pitchFamily="34" charset="0"/>
                          <a:ea typeface="+mn-ea"/>
                          <a:cs typeface="+mn-cs"/>
                        </a:rPr>
                        <a:t>II </a:t>
                      </a:r>
                      <a:r>
                        <a:rPr lang="ru-RU" sz="1800" b="0" u="sng" kern="1200" dirty="0" smtClean="0">
                          <a:solidFill>
                            <a:schemeClr val="tx1"/>
                          </a:solidFill>
                          <a:latin typeface="Arial Narrow" pitchFamily="34" charset="0"/>
                          <a:ea typeface="+mn-ea"/>
                          <a:cs typeface="+mn-cs"/>
                        </a:rPr>
                        <a:t> вариант:</a:t>
                      </a:r>
                      <a:r>
                        <a:rPr lang="ru-RU" sz="1800" b="0" kern="1200" dirty="0" smtClean="0">
                          <a:solidFill>
                            <a:schemeClr val="tx1"/>
                          </a:solidFill>
                          <a:latin typeface="Arial Narrow" pitchFamily="34" charset="0"/>
                          <a:ea typeface="+mn-ea"/>
                          <a:cs typeface="+mn-cs"/>
                        </a:rPr>
                        <a:t> используется для случаев, когда правильного ответа нет; в такой ситуации «карточки» помогают организовать обоснованную дискуссию учащихся. Обучающиеся, имеющие одинаковый вариант ответа, объединяются в группы и готовят аргументы для убеждения одноклассников в правильности их ответа. После окончания обсуждения проводится</a:t>
                      </a:r>
                      <a:r>
                        <a:rPr lang="ru-RU" sz="1800" b="0" kern="1200" baseline="0" dirty="0" smtClean="0">
                          <a:solidFill>
                            <a:schemeClr val="tx1"/>
                          </a:solidFill>
                          <a:latin typeface="Arial Narrow" pitchFamily="34" charset="0"/>
                          <a:ea typeface="+mn-ea"/>
                          <a:cs typeface="+mn-cs"/>
                        </a:rPr>
                        <a:t> голосование: «из</a:t>
                      </a:r>
                      <a:r>
                        <a:rPr lang="ru-RU" sz="1800" b="0" kern="1200" dirty="0" smtClean="0">
                          <a:solidFill>
                            <a:schemeClr val="tx1"/>
                          </a:solidFill>
                          <a:latin typeface="Arial Narrow" pitchFamily="34" charset="0"/>
                          <a:ea typeface="+mn-ea"/>
                          <a:cs typeface="+mn-cs"/>
                        </a:rPr>
                        <a:t>менилось ли мнение, и если изменилось, то почему?»</a:t>
                      </a:r>
                      <a:endParaRPr lang="ru-RU" sz="2000" b="0" i="0" dirty="0">
                        <a:solidFill>
                          <a:schemeClr val="tx1"/>
                        </a:solidFill>
                        <a:latin typeface="Arial Narrow"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0" i="0" dirty="0" smtClean="0">
                          <a:solidFill>
                            <a:srgbClr val="FF0000"/>
                          </a:solidFill>
                          <a:latin typeface="Arial Narrow" pitchFamily="34" charset="0"/>
                        </a:rPr>
                        <a:t>«Умная зарядка»</a:t>
                      </a:r>
                      <a:endParaRPr lang="ru-RU" sz="2000" b="0" i="0" dirty="0">
                        <a:solidFill>
                          <a:srgbClr val="FF0000"/>
                        </a:solidFill>
                        <a:latin typeface="Arial Narrow"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457200"/>
                      <a:r>
                        <a:rPr lang="ru-RU" sz="1800" kern="1200" dirty="0" smtClean="0">
                          <a:solidFill>
                            <a:schemeClr val="dk1"/>
                          </a:solidFill>
                          <a:latin typeface="Arial Narrow" pitchFamily="34" charset="0"/>
                          <a:ea typeface="+mn-ea"/>
                          <a:cs typeface="+mn-cs"/>
                        </a:rPr>
                        <a:t>Обучающиеся должны ответить на вопросы учителя посредством выполнения заранее оговорённых упражнений. Вопросы для этого метода должны быть однозначные («Да», «Нет»)</a:t>
                      </a:r>
                      <a:endParaRPr lang="ru-RU" sz="2400" b="0" i="0" dirty="0">
                        <a:solidFill>
                          <a:schemeClr val="tx1"/>
                        </a:solidFill>
                        <a:latin typeface="Arial Narrow"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9218" name="Picture 2" descr="http://xn----9sbf4a9ajw.xn--p1ai/wp-content/uploads/2019/06/04_812532.png"/>
          <p:cNvPicPr>
            <a:picLocks noChangeAspect="1" noChangeArrowheads="1"/>
          </p:cNvPicPr>
          <p:nvPr/>
        </p:nvPicPr>
        <p:blipFill>
          <a:blip r:embed="rId2" cstate="print"/>
          <a:srcRect/>
          <a:stretch>
            <a:fillRect/>
          </a:stretch>
        </p:blipFill>
        <p:spPr bwMode="auto">
          <a:xfrm>
            <a:off x="6429388" y="4857736"/>
            <a:ext cx="2604616" cy="2000264"/>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929322" y="142852"/>
            <a:ext cx="2864887" cy="461665"/>
          </a:xfrm>
          <a:prstGeom prst="rect">
            <a:avLst/>
          </a:prstGeom>
        </p:spPr>
        <p:txBody>
          <a:bodyPr wrap="none">
            <a:spAutoFit/>
          </a:bodyPr>
          <a:lstStyle/>
          <a:p>
            <a:pPr algn="just">
              <a:lnSpc>
                <a:spcPct val="100000"/>
              </a:lnSpc>
              <a:spcAft>
                <a:spcPts val="0"/>
              </a:spcAft>
            </a:pPr>
            <a:r>
              <a:rPr lang="ru-RU" sz="2400" dirty="0" smtClean="0">
                <a:solidFill>
                  <a:srgbClr val="FF0000"/>
                </a:solidFill>
                <a:latin typeface="Arial Narrow"/>
                <a:ea typeface="Times New Roman"/>
                <a:cs typeface="Times New Roman"/>
              </a:rPr>
              <a:t>Ученик в роли учителя</a:t>
            </a:r>
            <a:endParaRPr lang="ru-RU" sz="2400" dirty="0">
              <a:solidFill>
                <a:srgbClr val="FF0000"/>
              </a:solidFill>
              <a:latin typeface="Times New Roman"/>
              <a:ea typeface="Times New Roman"/>
              <a:cs typeface="Times New Roman"/>
            </a:endParaRPr>
          </a:p>
        </p:txBody>
      </p:sp>
      <p:graphicFrame>
        <p:nvGraphicFramePr>
          <p:cNvPr id="3" name="Таблица 2"/>
          <p:cNvGraphicFramePr>
            <a:graphicFrameLocks noGrp="1"/>
          </p:cNvGraphicFramePr>
          <p:nvPr/>
        </p:nvGraphicFramePr>
        <p:xfrm>
          <a:off x="214282" y="609600"/>
          <a:ext cx="8786874" cy="6248400"/>
        </p:xfrm>
        <a:graphic>
          <a:graphicData uri="http://schemas.openxmlformats.org/drawingml/2006/table">
            <a:tbl>
              <a:tblPr firstRow="1" bandRow="1">
                <a:tableStyleId>{5C22544A-7EE6-4342-B048-85BDC9FD1C3A}</a:tableStyleId>
              </a:tblPr>
              <a:tblGrid>
                <a:gridCol w="2396420"/>
                <a:gridCol w="6390454"/>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0" i="0" dirty="0" smtClean="0">
                          <a:solidFill>
                            <a:srgbClr val="FF0000"/>
                          </a:solidFill>
                          <a:latin typeface="Arial Narrow" pitchFamily="34" charset="0"/>
                        </a:rPr>
                        <a:t>«Вопросы для тестов»</a:t>
                      </a:r>
                      <a:endParaRPr lang="ru-RU" sz="2000" b="0" i="0" dirty="0">
                        <a:solidFill>
                          <a:srgbClr val="FF0000"/>
                        </a:solidFill>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457200"/>
                      <a:r>
                        <a:rPr lang="ru-RU" sz="2000" b="0" kern="1200" dirty="0" smtClean="0">
                          <a:solidFill>
                            <a:schemeClr val="tx1"/>
                          </a:solidFill>
                          <a:latin typeface="Arial Narrow" pitchFamily="34" charset="0"/>
                          <a:ea typeface="+mn-ea"/>
                          <a:cs typeface="+mn-cs"/>
                        </a:rPr>
                        <a:t>Ученики составляют по какой-либо теме вопросы для теста и дают возможные ответы к ним в формате, заданном учителем</a:t>
                      </a:r>
                      <a:endParaRPr lang="ru-RU" sz="2800" b="0" i="0" dirty="0">
                        <a:solidFill>
                          <a:schemeClr val="tx1"/>
                        </a:solidFill>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0" i="0" dirty="0" smtClean="0">
                          <a:solidFill>
                            <a:srgbClr val="FF0000"/>
                          </a:solidFill>
                          <a:latin typeface="Arial Narrow" pitchFamily="34" charset="0"/>
                        </a:rPr>
                        <a:t>«Две звезды и желание»</a:t>
                      </a:r>
                      <a:endParaRPr lang="ru-RU" sz="2000" b="0" i="0" dirty="0">
                        <a:solidFill>
                          <a:srgbClr val="FF0000"/>
                        </a:solidFill>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457200"/>
                      <a:r>
                        <a:rPr lang="ru-RU" sz="2000" kern="1200" dirty="0" smtClean="0">
                          <a:solidFill>
                            <a:schemeClr val="dk1"/>
                          </a:solidFill>
                          <a:latin typeface="Arial Narrow" pitchFamily="34" charset="0"/>
                          <a:ea typeface="+mn-ea"/>
                          <a:cs typeface="+mn-cs"/>
                        </a:rPr>
                        <a:t>Учитель предлагает ученикам проверить работы одноклассников. В своих комментариях обучающиеся не оценивают работы, а определяют и указывают на два положительных момента «две звезды» и на один момент, который заслуживает доработки, «желание».</a:t>
                      </a:r>
                      <a:endParaRPr lang="ru-RU" sz="3200" b="0" i="0" dirty="0">
                        <a:solidFill>
                          <a:schemeClr val="tx1"/>
                        </a:solidFill>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0" i="0" dirty="0" smtClean="0">
                          <a:solidFill>
                            <a:srgbClr val="FF0000"/>
                          </a:solidFill>
                          <a:latin typeface="Arial Narrow" pitchFamily="34" charset="0"/>
                        </a:rPr>
                        <a:t>«Поиск ошибки»</a:t>
                      </a:r>
                      <a:endParaRPr lang="ru-RU" sz="2000" b="0" i="0" dirty="0">
                        <a:solidFill>
                          <a:srgbClr val="FF0000"/>
                        </a:solidFill>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457200"/>
                      <a:r>
                        <a:rPr lang="ru-RU" sz="2000" kern="1200" dirty="0" smtClean="0">
                          <a:solidFill>
                            <a:schemeClr val="dk1"/>
                          </a:solidFill>
                          <a:latin typeface="Arial Narrow" pitchFamily="34" charset="0"/>
                          <a:ea typeface="+mn-ea"/>
                          <a:cs typeface="+mn-cs"/>
                        </a:rPr>
                        <a:t>Учитель намеренно даёт обучающимся письменные задания с ошибками или устные высказывания о каких-либо идеях, принципах или процессах, содержащие ошибки. Затем он просит школьников найти и исправить ошибки или высказать своё согласие или несогласие с высказыванием и объяснить свою точку зрения.</a:t>
                      </a:r>
                      <a:endParaRPr lang="ru-RU" sz="3600" b="0" i="0" dirty="0">
                        <a:solidFill>
                          <a:schemeClr val="tx1"/>
                        </a:solidFill>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0" i="0" dirty="0" smtClean="0">
                          <a:solidFill>
                            <a:srgbClr val="FF0000"/>
                          </a:solidFill>
                          <a:latin typeface="Arial Narrow" pitchFamily="34" charset="0"/>
                        </a:rPr>
                        <a:t>«Упрощение»</a:t>
                      </a:r>
                      <a:endParaRPr lang="ru-RU" sz="2000" b="0" i="0" dirty="0">
                        <a:solidFill>
                          <a:srgbClr val="FF0000"/>
                        </a:solidFill>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457200"/>
                      <a:r>
                        <a:rPr lang="ru-RU" sz="2000" kern="1200" dirty="0" smtClean="0">
                          <a:solidFill>
                            <a:schemeClr val="dk1"/>
                          </a:solidFill>
                          <a:latin typeface="Arial Narrow" pitchFamily="34" charset="0"/>
                          <a:ea typeface="+mn-ea"/>
                          <a:cs typeface="+mn-cs"/>
                        </a:rPr>
                        <a:t>Приём заключается в пересказе пройденного материала более простым языком.</a:t>
                      </a:r>
                      <a:endParaRPr lang="ru-RU" sz="4000" b="0" i="0" dirty="0">
                        <a:solidFill>
                          <a:schemeClr val="tx1"/>
                        </a:solidFill>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0" i="0" dirty="0" smtClean="0">
                          <a:solidFill>
                            <a:srgbClr val="FF0000"/>
                          </a:solidFill>
                          <a:latin typeface="Arial Narrow" pitchFamily="34" charset="0"/>
                        </a:rPr>
                        <a:t>«Если бы я был учителем»</a:t>
                      </a:r>
                      <a:endParaRPr lang="ru-RU" sz="2000" b="0" i="0" dirty="0">
                        <a:solidFill>
                          <a:srgbClr val="FF0000"/>
                        </a:solidFill>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457200"/>
                      <a:r>
                        <a:rPr lang="ru-RU" sz="2000" kern="1200" dirty="0" smtClean="0">
                          <a:solidFill>
                            <a:schemeClr val="dk1"/>
                          </a:solidFill>
                          <a:latin typeface="Arial Narrow" pitchFamily="34" charset="0"/>
                          <a:ea typeface="+mn-ea"/>
                          <a:cs typeface="+mn-cs"/>
                        </a:rPr>
                        <a:t>Обучающимся предлагается объяснить тему, ход выполнения задания, теорему и т.д. другим ученикам в классе, поставив себя на место учителя.</a:t>
                      </a:r>
                      <a:endParaRPr lang="ru-RU" sz="4400" b="0" i="0" dirty="0">
                        <a:solidFill>
                          <a:schemeClr val="tx1"/>
                        </a:solidFill>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929322" y="142852"/>
            <a:ext cx="2864887" cy="461665"/>
          </a:xfrm>
          <a:prstGeom prst="rect">
            <a:avLst/>
          </a:prstGeom>
        </p:spPr>
        <p:txBody>
          <a:bodyPr wrap="none">
            <a:spAutoFit/>
          </a:bodyPr>
          <a:lstStyle/>
          <a:p>
            <a:pPr algn="just">
              <a:lnSpc>
                <a:spcPct val="100000"/>
              </a:lnSpc>
              <a:spcAft>
                <a:spcPts val="0"/>
              </a:spcAft>
            </a:pPr>
            <a:r>
              <a:rPr lang="ru-RU" sz="2400" dirty="0" smtClean="0">
                <a:solidFill>
                  <a:srgbClr val="FF0000"/>
                </a:solidFill>
                <a:latin typeface="Arial Narrow"/>
                <a:ea typeface="Times New Roman"/>
                <a:cs typeface="Times New Roman"/>
              </a:rPr>
              <a:t>Ученик в роли учителя</a:t>
            </a:r>
            <a:endParaRPr lang="ru-RU" sz="2400" dirty="0">
              <a:solidFill>
                <a:srgbClr val="FF0000"/>
              </a:solidFill>
              <a:latin typeface="Times New Roman"/>
              <a:ea typeface="Times New Roman"/>
              <a:cs typeface="Times New Roman"/>
            </a:endParaRPr>
          </a:p>
        </p:txBody>
      </p:sp>
      <p:graphicFrame>
        <p:nvGraphicFramePr>
          <p:cNvPr id="3" name="Таблица 2"/>
          <p:cNvGraphicFramePr>
            <a:graphicFrameLocks noGrp="1"/>
          </p:cNvGraphicFramePr>
          <p:nvPr/>
        </p:nvGraphicFramePr>
        <p:xfrm>
          <a:off x="214282" y="642918"/>
          <a:ext cx="8786874" cy="6065520"/>
        </p:xfrm>
        <a:graphic>
          <a:graphicData uri="http://schemas.openxmlformats.org/drawingml/2006/table">
            <a:tbl>
              <a:tblPr firstRow="1" bandRow="1">
                <a:tableStyleId>{5C22544A-7EE6-4342-B048-85BDC9FD1C3A}</a:tableStyleId>
              </a:tblPr>
              <a:tblGrid>
                <a:gridCol w="2396420"/>
                <a:gridCol w="6390454"/>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0" i="0" dirty="0" smtClean="0">
                          <a:solidFill>
                            <a:srgbClr val="FF0000"/>
                          </a:solidFill>
                          <a:latin typeface="Arial Narrow" pitchFamily="34" charset="0"/>
                        </a:rPr>
                        <a:t>«Классификация ошибок»</a:t>
                      </a:r>
                      <a:endParaRPr lang="ru-RU" sz="2000" b="0" i="0" dirty="0">
                        <a:solidFill>
                          <a:srgbClr val="FF0000"/>
                        </a:solidFill>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457200"/>
                      <a:r>
                        <a:rPr lang="ru-RU" sz="2000" b="0" kern="1200" dirty="0" smtClean="0">
                          <a:solidFill>
                            <a:schemeClr val="tx1"/>
                          </a:solidFill>
                          <a:latin typeface="Arial Narrow" pitchFamily="34" charset="0"/>
                          <a:ea typeface="+mn-ea"/>
                          <a:cs typeface="+mn-cs"/>
                        </a:rPr>
                        <a:t>После проверки учителем работ обучающихся им предлагается проанализировать свои ошибки и классифицировать их в несколько категорий. После определения группы ошибок ученики находят одноклассника, который не допустил ошибок в этой области, и он становится консультантом (работа в парах)</a:t>
                      </a:r>
                      <a:endParaRPr lang="ru-RU" sz="3200" b="0" i="0" dirty="0">
                        <a:solidFill>
                          <a:schemeClr val="tx1"/>
                        </a:solidFill>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0" i="0" dirty="0" smtClean="0">
                          <a:solidFill>
                            <a:srgbClr val="FF0000"/>
                          </a:solidFill>
                          <a:latin typeface="Arial Narrow" pitchFamily="34" charset="0"/>
                        </a:rPr>
                        <a:t>«Сравнение с образцом»</a:t>
                      </a:r>
                      <a:endParaRPr lang="ru-RU" sz="2000" b="0" i="0" dirty="0">
                        <a:solidFill>
                          <a:srgbClr val="FF0000"/>
                        </a:solidFill>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457200"/>
                      <a:r>
                        <a:rPr lang="ru-RU" sz="2000" kern="1200" dirty="0" smtClean="0">
                          <a:solidFill>
                            <a:schemeClr val="dk1"/>
                          </a:solidFill>
                          <a:latin typeface="Arial Narrow" pitchFamily="34" charset="0"/>
                          <a:ea typeface="+mn-ea"/>
                          <a:cs typeface="+mn-cs"/>
                        </a:rPr>
                        <a:t>Учитель по определённым, известным только ему, критериям выбирает три лучшие работы и просит учеников прочитать их вслух. Школьникам предлагается объяснить, по каким критериям учитель сделал такой выбор. После того как критерии определены, ученики переписывают свои работы, учитывая данные критерии оценивания.</a:t>
                      </a:r>
                      <a:endParaRPr lang="ru-RU" sz="3600" b="0" i="0" dirty="0">
                        <a:solidFill>
                          <a:schemeClr val="tx1"/>
                        </a:solidFill>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0" i="0" dirty="0" smtClean="0">
                          <a:solidFill>
                            <a:srgbClr val="FF0000"/>
                          </a:solidFill>
                          <a:latin typeface="Arial Narrow" pitchFamily="34" charset="0"/>
                        </a:rPr>
                        <a:t>«Доска помощи»</a:t>
                      </a:r>
                      <a:endParaRPr lang="ru-RU" sz="2000" b="0" i="0" dirty="0">
                        <a:solidFill>
                          <a:srgbClr val="FF0000"/>
                        </a:solidFill>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457200"/>
                      <a:r>
                        <a:rPr lang="ru-RU" sz="2000" kern="1200" dirty="0" smtClean="0">
                          <a:solidFill>
                            <a:schemeClr val="dk1"/>
                          </a:solidFill>
                          <a:latin typeface="Arial Narrow" pitchFamily="34" charset="0"/>
                          <a:ea typeface="+mn-ea"/>
                          <a:cs typeface="+mn-cs"/>
                        </a:rPr>
                        <a:t>В классе вешается специальная доска, на которую ученики в начале урока могут поместить письменные вопросы, связанные с выполнением домашнего задания. Учитель отводит время на уроке, чтобы дать возможность обучающимся поработать в парах, где те ученики, которые знают ответы на поставленные вопросы, объяснят их тем, кто эти вопросы задал.</a:t>
                      </a:r>
                      <a:endParaRPr lang="ru-RU" sz="4000" b="0" i="0" dirty="0">
                        <a:solidFill>
                          <a:schemeClr val="tx1"/>
                        </a:solidFill>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929322" y="142852"/>
            <a:ext cx="2795958" cy="461665"/>
          </a:xfrm>
          <a:prstGeom prst="rect">
            <a:avLst/>
          </a:prstGeom>
        </p:spPr>
        <p:txBody>
          <a:bodyPr wrap="none">
            <a:spAutoFit/>
          </a:bodyPr>
          <a:lstStyle/>
          <a:p>
            <a:pPr algn="just">
              <a:lnSpc>
                <a:spcPct val="100000"/>
              </a:lnSpc>
              <a:spcAft>
                <a:spcPts val="0"/>
              </a:spcAft>
            </a:pPr>
            <a:r>
              <a:rPr lang="ru-RU" sz="2400" dirty="0" smtClean="0">
                <a:solidFill>
                  <a:srgbClr val="FF0000"/>
                </a:solidFill>
                <a:latin typeface="Arial Narrow"/>
                <a:ea typeface="Times New Roman"/>
                <a:cs typeface="Times New Roman"/>
              </a:rPr>
              <a:t>Перевод информации</a:t>
            </a:r>
            <a:endParaRPr lang="ru-RU" sz="2400" dirty="0">
              <a:solidFill>
                <a:srgbClr val="FF0000"/>
              </a:solidFill>
              <a:latin typeface="Times New Roman"/>
              <a:ea typeface="Times New Roman"/>
              <a:cs typeface="Times New Roman"/>
            </a:endParaRPr>
          </a:p>
        </p:txBody>
      </p:sp>
      <p:graphicFrame>
        <p:nvGraphicFramePr>
          <p:cNvPr id="3" name="Таблица 2"/>
          <p:cNvGraphicFramePr>
            <a:graphicFrameLocks noGrp="1"/>
          </p:cNvGraphicFramePr>
          <p:nvPr/>
        </p:nvGraphicFramePr>
        <p:xfrm>
          <a:off x="142844" y="785794"/>
          <a:ext cx="8786874" cy="2834640"/>
        </p:xfrm>
        <a:graphic>
          <a:graphicData uri="http://schemas.openxmlformats.org/drawingml/2006/table">
            <a:tbl>
              <a:tblPr firstRow="1" bandRow="1">
                <a:tableStyleId>{5C22544A-7EE6-4342-B048-85BDC9FD1C3A}</a:tableStyleId>
              </a:tblPr>
              <a:tblGrid>
                <a:gridCol w="1928826"/>
                <a:gridCol w="6858048"/>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0" i="0" dirty="0" smtClean="0">
                          <a:solidFill>
                            <a:srgbClr val="FF0000"/>
                          </a:solidFill>
                          <a:latin typeface="Arial Narrow" pitchFamily="34" charset="0"/>
                        </a:rPr>
                        <a:t>«Перевод информации»</a:t>
                      </a:r>
                      <a:endParaRPr lang="ru-RU" sz="2000" b="0" i="0" dirty="0">
                        <a:solidFill>
                          <a:srgbClr val="FF0000"/>
                        </a:solidFill>
                        <a:latin typeface="Arial Narrow"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457200"/>
                      <a:r>
                        <a:rPr lang="ru-RU" sz="2000" b="0" kern="1200" dirty="0" smtClean="0">
                          <a:solidFill>
                            <a:schemeClr val="tx1"/>
                          </a:solidFill>
                          <a:latin typeface="Arial Narrow" pitchFamily="34" charset="0"/>
                          <a:ea typeface="+mn-ea"/>
                          <a:cs typeface="+mn-cs"/>
                        </a:rPr>
                        <a:t>Обучающимся предлагается перевести один вид информации в другой. Данный вид работы выполняется в письменной и устной форме. </a:t>
                      </a:r>
                    </a:p>
                    <a:p>
                      <a:pPr indent="457200"/>
                      <a:r>
                        <a:rPr lang="ru-RU" sz="2000" b="0" kern="1200" dirty="0" smtClean="0">
                          <a:solidFill>
                            <a:schemeClr val="tx1"/>
                          </a:solidFill>
                          <a:latin typeface="Arial Narrow" pitchFamily="34" charset="0"/>
                          <a:ea typeface="+mn-ea"/>
                          <a:cs typeface="+mn-cs"/>
                        </a:rPr>
                        <a:t>Возможные варианты перевода информации:</a:t>
                      </a:r>
                    </a:p>
                    <a:p>
                      <a:pPr lvl="0"/>
                      <a:r>
                        <a:rPr lang="ru-RU" sz="2000" b="0" u="none" strike="noStrike" kern="1200" dirty="0" smtClean="0">
                          <a:solidFill>
                            <a:schemeClr val="tx1"/>
                          </a:solidFill>
                          <a:latin typeface="Arial Narrow" pitchFamily="34" charset="0"/>
                          <a:ea typeface="+mn-ea"/>
                          <a:cs typeface="+mn-cs"/>
                        </a:rPr>
                        <a:t>- таблицу в текст;</a:t>
                      </a:r>
                    </a:p>
                    <a:p>
                      <a:pPr lvl="0"/>
                      <a:r>
                        <a:rPr lang="ru-RU" sz="2000" b="0" u="none" strike="noStrike" kern="1200" dirty="0" smtClean="0">
                          <a:solidFill>
                            <a:schemeClr val="tx1"/>
                          </a:solidFill>
                          <a:latin typeface="Arial Narrow" pitchFamily="34" charset="0"/>
                          <a:ea typeface="+mn-ea"/>
                          <a:cs typeface="+mn-cs"/>
                        </a:rPr>
                        <a:t>- текст в таблицу;</a:t>
                      </a:r>
                    </a:p>
                    <a:p>
                      <a:pPr lvl="0"/>
                      <a:r>
                        <a:rPr lang="ru-RU" sz="2000" b="0" u="none" strike="noStrike" kern="1200" dirty="0" smtClean="0">
                          <a:solidFill>
                            <a:schemeClr val="tx1"/>
                          </a:solidFill>
                          <a:latin typeface="Arial Narrow" pitchFamily="34" charset="0"/>
                          <a:ea typeface="+mn-ea"/>
                          <a:cs typeface="+mn-cs"/>
                        </a:rPr>
                        <a:t>- график в таблицу;</a:t>
                      </a:r>
                    </a:p>
                    <a:p>
                      <a:pPr lvl="0"/>
                      <a:r>
                        <a:rPr lang="ru-RU" sz="2000" b="0" u="none" strike="noStrike" kern="1200" dirty="0" smtClean="0">
                          <a:solidFill>
                            <a:schemeClr val="tx1"/>
                          </a:solidFill>
                          <a:latin typeface="Arial Narrow" pitchFamily="34" charset="0"/>
                          <a:ea typeface="+mn-ea"/>
                          <a:cs typeface="+mn-cs"/>
                        </a:rPr>
                        <a:t>- таблицу в график;</a:t>
                      </a:r>
                    </a:p>
                    <a:p>
                      <a:pPr lvl="0"/>
                      <a:r>
                        <a:rPr lang="ru-RU" sz="2000" b="0" u="none" strike="noStrike" kern="1200" dirty="0" smtClean="0">
                          <a:solidFill>
                            <a:schemeClr val="tx1"/>
                          </a:solidFill>
                          <a:latin typeface="Arial Narrow" pitchFamily="34" charset="0"/>
                          <a:ea typeface="+mn-ea"/>
                          <a:cs typeface="+mn-cs"/>
                        </a:rPr>
                        <a:t>- диаграмму в текст и т.д.</a:t>
                      </a:r>
                      <a:endParaRPr lang="ru-RU" sz="2000" b="0" u="none" strike="noStrike" kern="1200" dirty="0">
                        <a:solidFill>
                          <a:schemeClr val="tx1"/>
                        </a:solidFill>
                        <a:latin typeface="Arial Narrow"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1" name="Группа 110"/>
          <p:cNvGrpSpPr/>
          <p:nvPr/>
        </p:nvGrpSpPr>
        <p:grpSpPr>
          <a:xfrm>
            <a:off x="285720" y="214290"/>
            <a:ext cx="8643966" cy="6072230"/>
            <a:chOff x="285720" y="214290"/>
            <a:chExt cx="8643966" cy="6072230"/>
          </a:xfrm>
        </p:grpSpPr>
        <p:sp>
          <p:nvSpPr>
            <p:cNvPr id="2" name="Прямоугольник 1"/>
            <p:cNvSpPr/>
            <p:nvPr/>
          </p:nvSpPr>
          <p:spPr>
            <a:xfrm>
              <a:off x="3143240" y="3429000"/>
              <a:ext cx="3000396" cy="500066"/>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smtClean="0">
                  <a:solidFill>
                    <a:srgbClr val="FF0000"/>
                  </a:solidFill>
                  <a:latin typeface="Arial Narrow" pitchFamily="34" charset="0"/>
                </a:rPr>
                <a:t>КЛИМАТ</a:t>
              </a:r>
              <a:endParaRPr lang="ru-RU" sz="3600" dirty="0">
                <a:solidFill>
                  <a:srgbClr val="FF0000"/>
                </a:solidFill>
                <a:latin typeface="Arial Narrow" pitchFamily="34" charset="0"/>
              </a:endParaRPr>
            </a:p>
          </p:txBody>
        </p:sp>
        <p:sp>
          <p:nvSpPr>
            <p:cNvPr id="3" name="Прямоугольник 2"/>
            <p:cNvSpPr/>
            <p:nvPr/>
          </p:nvSpPr>
          <p:spPr>
            <a:xfrm>
              <a:off x="1071538" y="2643182"/>
              <a:ext cx="2143140" cy="357190"/>
            </a:xfrm>
            <a:prstGeom prst="rect">
              <a:avLst/>
            </a:prstGeom>
            <a:no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accent3">
                      <a:lumMod val="50000"/>
                    </a:schemeClr>
                  </a:solidFill>
                  <a:latin typeface="Arial Narrow" pitchFamily="34" charset="0"/>
                </a:rPr>
                <a:t>факторы</a:t>
              </a:r>
              <a:endParaRPr lang="ru-RU" sz="2000" dirty="0">
                <a:solidFill>
                  <a:schemeClr val="accent3">
                    <a:lumMod val="50000"/>
                  </a:schemeClr>
                </a:solidFill>
                <a:latin typeface="Arial Narrow" pitchFamily="34" charset="0"/>
              </a:endParaRPr>
            </a:p>
          </p:txBody>
        </p:sp>
        <p:sp>
          <p:nvSpPr>
            <p:cNvPr id="4" name="Прямоугольник 3"/>
            <p:cNvSpPr/>
            <p:nvPr/>
          </p:nvSpPr>
          <p:spPr>
            <a:xfrm>
              <a:off x="285720" y="2000240"/>
              <a:ext cx="2143140" cy="357190"/>
            </a:xfrm>
            <a:prstGeom prst="rect">
              <a:avLst/>
            </a:prstGeom>
            <a:no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accent3">
                      <a:lumMod val="50000"/>
                    </a:schemeClr>
                  </a:solidFill>
                  <a:latin typeface="Arial Narrow" pitchFamily="34" charset="0"/>
                </a:rPr>
                <a:t>антропогенные</a:t>
              </a:r>
              <a:endParaRPr lang="ru-RU" sz="2000" dirty="0">
                <a:solidFill>
                  <a:schemeClr val="accent3">
                    <a:lumMod val="50000"/>
                  </a:schemeClr>
                </a:solidFill>
                <a:latin typeface="Arial Narrow" pitchFamily="34" charset="0"/>
              </a:endParaRPr>
            </a:p>
          </p:txBody>
        </p:sp>
        <p:sp>
          <p:nvSpPr>
            <p:cNvPr id="5" name="Прямоугольник 4"/>
            <p:cNvSpPr/>
            <p:nvPr/>
          </p:nvSpPr>
          <p:spPr>
            <a:xfrm>
              <a:off x="642910" y="928670"/>
              <a:ext cx="2143140" cy="357190"/>
            </a:xfrm>
            <a:prstGeom prst="rect">
              <a:avLst/>
            </a:prstGeom>
            <a:no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accent3">
                      <a:lumMod val="50000"/>
                    </a:schemeClr>
                  </a:solidFill>
                  <a:latin typeface="Arial Narrow" pitchFamily="34" charset="0"/>
                </a:rPr>
                <a:t>географические</a:t>
              </a:r>
              <a:endParaRPr lang="ru-RU" sz="2000" dirty="0">
                <a:solidFill>
                  <a:schemeClr val="accent3">
                    <a:lumMod val="50000"/>
                  </a:schemeClr>
                </a:solidFill>
                <a:latin typeface="Arial Narrow" pitchFamily="34" charset="0"/>
              </a:endParaRPr>
            </a:p>
          </p:txBody>
        </p:sp>
        <p:sp>
          <p:nvSpPr>
            <p:cNvPr id="6" name="Прямоугольник 5"/>
            <p:cNvSpPr/>
            <p:nvPr/>
          </p:nvSpPr>
          <p:spPr>
            <a:xfrm>
              <a:off x="2857488" y="1428736"/>
              <a:ext cx="2143140" cy="642942"/>
            </a:xfrm>
            <a:prstGeom prst="rect">
              <a:avLst/>
            </a:prstGeom>
            <a:noFill/>
            <a:ln w="31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accent3">
                      <a:lumMod val="50000"/>
                    </a:schemeClr>
                  </a:solidFill>
                  <a:latin typeface="Arial Narrow" pitchFamily="34" charset="0"/>
                </a:rPr>
                <a:t>космические</a:t>
              </a:r>
              <a:r>
                <a:rPr lang="ru-RU" sz="2400" dirty="0" smtClean="0">
                  <a:solidFill>
                    <a:schemeClr val="accent3">
                      <a:lumMod val="50000"/>
                    </a:schemeClr>
                  </a:solidFill>
                  <a:latin typeface="Arial Narrow" pitchFamily="34" charset="0"/>
                </a:rPr>
                <a:t>,</a:t>
              </a:r>
              <a:r>
                <a:rPr lang="ru-RU" sz="2400" dirty="0" smtClean="0">
                  <a:solidFill>
                    <a:srgbClr val="002060"/>
                  </a:solidFill>
                  <a:latin typeface="Arial Narrow" pitchFamily="34" charset="0"/>
                </a:rPr>
                <a:t> </a:t>
              </a:r>
              <a:r>
                <a:rPr lang="ru-RU" sz="2000" dirty="0" smtClean="0">
                  <a:solidFill>
                    <a:schemeClr val="accent3">
                      <a:lumMod val="50000"/>
                    </a:schemeClr>
                  </a:solidFill>
                  <a:latin typeface="Arial Narrow" pitchFamily="34" charset="0"/>
                </a:rPr>
                <a:t>планетарные</a:t>
              </a:r>
              <a:endParaRPr lang="ru-RU" sz="2400" dirty="0">
                <a:solidFill>
                  <a:schemeClr val="accent3">
                    <a:lumMod val="50000"/>
                  </a:schemeClr>
                </a:solidFill>
                <a:latin typeface="Arial Narrow" pitchFamily="34" charset="0"/>
              </a:endParaRPr>
            </a:p>
          </p:txBody>
        </p:sp>
        <p:sp>
          <p:nvSpPr>
            <p:cNvPr id="7" name="Прямоугольник 6"/>
            <p:cNvSpPr/>
            <p:nvPr/>
          </p:nvSpPr>
          <p:spPr>
            <a:xfrm>
              <a:off x="5786446" y="2786058"/>
              <a:ext cx="2286016" cy="357190"/>
            </a:xfrm>
            <a:prstGeom prst="rect">
              <a:avLst/>
            </a:prstGeom>
            <a:no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rgbClr val="7030A0"/>
                  </a:solidFill>
                  <a:latin typeface="Arial Narrow" pitchFamily="34" charset="0"/>
                </a:rPr>
                <a:t>история изучения</a:t>
              </a:r>
              <a:endParaRPr lang="ru-RU" sz="2000" dirty="0">
                <a:solidFill>
                  <a:srgbClr val="7030A0"/>
                </a:solidFill>
                <a:latin typeface="Arial Narrow" pitchFamily="34" charset="0"/>
              </a:endParaRPr>
            </a:p>
          </p:txBody>
        </p:sp>
        <p:sp>
          <p:nvSpPr>
            <p:cNvPr id="8" name="Прямоугольник 7"/>
            <p:cNvSpPr/>
            <p:nvPr/>
          </p:nvSpPr>
          <p:spPr>
            <a:xfrm>
              <a:off x="5143504" y="1857364"/>
              <a:ext cx="1785950" cy="642942"/>
            </a:xfrm>
            <a:prstGeom prst="rect">
              <a:avLst/>
            </a:prstGeom>
            <a:no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rgbClr val="7030A0"/>
                  </a:solidFill>
                  <a:latin typeface="Arial Narrow" pitchFamily="34" charset="0"/>
                </a:rPr>
                <a:t>определения, термины</a:t>
              </a:r>
              <a:endParaRPr lang="ru-RU" sz="2000" dirty="0">
                <a:solidFill>
                  <a:srgbClr val="7030A0"/>
                </a:solidFill>
                <a:latin typeface="Arial Narrow" pitchFamily="34" charset="0"/>
              </a:endParaRPr>
            </a:p>
          </p:txBody>
        </p:sp>
        <p:sp>
          <p:nvSpPr>
            <p:cNvPr id="9" name="Прямоугольник 8"/>
            <p:cNvSpPr/>
            <p:nvPr/>
          </p:nvSpPr>
          <p:spPr>
            <a:xfrm>
              <a:off x="5143504" y="1285860"/>
              <a:ext cx="1785950" cy="357190"/>
            </a:xfrm>
            <a:prstGeom prst="rect">
              <a:avLst/>
            </a:prstGeom>
            <a:no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rgbClr val="7030A0"/>
                  </a:solidFill>
                  <a:latin typeface="Arial Narrow" pitchFamily="34" charset="0"/>
                </a:rPr>
                <a:t>измерения</a:t>
              </a:r>
              <a:endParaRPr lang="ru-RU" sz="2000" dirty="0">
                <a:solidFill>
                  <a:srgbClr val="7030A0"/>
                </a:solidFill>
                <a:latin typeface="Arial Narrow" pitchFamily="34" charset="0"/>
              </a:endParaRPr>
            </a:p>
          </p:txBody>
        </p:sp>
        <p:sp>
          <p:nvSpPr>
            <p:cNvPr id="10" name="Прямоугольник 9"/>
            <p:cNvSpPr/>
            <p:nvPr/>
          </p:nvSpPr>
          <p:spPr>
            <a:xfrm>
              <a:off x="6357950" y="571480"/>
              <a:ext cx="1714512" cy="357190"/>
            </a:xfrm>
            <a:prstGeom prst="rect">
              <a:avLst/>
            </a:prstGeom>
            <a:no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rgbClr val="7030A0"/>
                  </a:solidFill>
                  <a:latin typeface="Arial Narrow" pitchFamily="34" charset="0"/>
                </a:rPr>
                <a:t>единицы</a:t>
              </a:r>
              <a:endParaRPr lang="ru-RU" sz="2000" dirty="0">
                <a:solidFill>
                  <a:srgbClr val="7030A0"/>
                </a:solidFill>
                <a:latin typeface="Arial Narrow" pitchFamily="34" charset="0"/>
              </a:endParaRPr>
            </a:p>
          </p:txBody>
        </p:sp>
        <p:sp>
          <p:nvSpPr>
            <p:cNvPr id="11" name="Прямоугольник 10"/>
            <p:cNvSpPr/>
            <p:nvPr/>
          </p:nvSpPr>
          <p:spPr>
            <a:xfrm>
              <a:off x="7215206" y="1857364"/>
              <a:ext cx="1714480" cy="357190"/>
            </a:xfrm>
            <a:prstGeom prst="rect">
              <a:avLst/>
            </a:prstGeom>
            <a:no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rgbClr val="7030A0"/>
                  </a:solidFill>
                  <a:latin typeface="Arial Narrow" pitchFamily="34" charset="0"/>
                </a:rPr>
                <a:t>персоналии</a:t>
              </a:r>
              <a:endParaRPr lang="ru-RU" sz="2000" dirty="0">
                <a:solidFill>
                  <a:srgbClr val="7030A0"/>
                </a:solidFill>
                <a:latin typeface="Arial Narrow" pitchFamily="34" charset="0"/>
              </a:endParaRPr>
            </a:p>
          </p:txBody>
        </p:sp>
        <p:sp>
          <p:nvSpPr>
            <p:cNvPr id="12" name="Прямоугольник 11"/>
            <p:cNvSpPr/>
            <p:nvPr/>
          </p:nvSpPr>
          <p:spPr>
            <a:xfrm>
              <a:off x="3286116" y="4714884"/>
              <a:ext cx="2786082" cy="35719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rgbClr val="002060"/>
                  </a:solidFill>
                  <a:latin typeface="Arial Narrow" pitchFamily="34" charset="0"/>
                </a:rPr>
                <a:t>климатические пояса</a:t>
              </a:r>
              <a:endParaRPr lang="ru-RU" sz="2400" dirty="0">
                <a:solidFill>
                  <a:srgbClr val="002060"/>
                </a:solidFill>
                <a:latin typeface="Arial Narrow" pitchFamily="34" charset="0"/>
              </a:endParaRPr>
            </a:p>
          </p:txBody>
        </p:sp>
        <p:sp>
          <p:nvSpPr>
            <p:cNvPr id="13" name="Прямоугольник 12"/>
            <p:cNvSpPr/>
            <p:nvPr/>
          </p:nvSpPr>
          <p:spPr>
            <a:xfrm>
              <a:off x="3571868" y="5357826"/>
              <a:ext cx="2428892" cy="35719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rgbClr val="002060"/>
                  </a:solidFill>
                  <a:latin typeface="Arial Narrow" pitchFamily="34" charset="0"/>
                </a:rPr>
                <a:t>умеренный</a:t>
              </a:r>
              <a:endParaRPr lang="ru-RU" sz="2000" dirty="0">
                <a:solidFill>
                  <a:srgbClr val="002060"/>
                </a:solidFill>
                <a:latin typeface="Arial Narrow" pitchFamily="34" charset="0"/>
              </a:endParaRPr>
            </a:p>
          </p:txBody>
        </p:sp>
        <p:sp>
          <p:nvSpPr>
            <p:cNvPr id="14" name="Прямоугольник 13"/>
            <p:cNvSpPr/>
            <p:nvPr/>
          </p:nvSpPr>
          <p:spPr>
            <a:xfrm>
              <a:off x="1000100" y="5929330"/>
              <a:ext cx="2428892" cy="35719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rgbClr val="002060"/>
                  </a:solidFill>
                  <a:latin typeface="Arial Narrow" pitchFamily="34" charset="0"/>
                </a:rPr>
                <a:t>морской</a:t>
              </a:r>
              <a:endParaRPr lang="ru-RU" sz="2000" dirty="0">
                <a:solidFill>
                  <a:srgbClr val="002060"/>
                </a:solidFill>
                <a:latin typeface="Arial Narrow" pitchFamily="34" charset="0"/>
              </a:endParaRPr>
            </a:p>
          </p:txBody>
        </p:sp>
        <p:sp>
          <p:nvSpPr>
            <p:cNvPr id="15" name="Прямоугольник 14"/>
            <p:cNvSpPr/>
            <p:nvPr/>
          </p:nvSpPr>
          <p:spPr>
            <a:xfrm>
              <a:off x="3571868" y="5929330"/>
              <a:ext cx="2428892" cy="35719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rgbClr val="002060"/>
                  </a:solidFill>
                  <a:latin typeface="Arial Narrow" pitchFamily="34" charset="0"/>
                </a:rPr>
                <a:t>континентальный</a:t>
              </a:r>
              <a:endParaRPr lang="ru-RU" sz="2000" dirty="0">
                <a:solidFill>
                  <a:srgbClr val="002060"/>
                </a:solidFill>
                <a:latin typeface="Arial Narrow" pitchFamily="34" charset="0"/>
              </a:endParaRPr>
            </a:p>
          </p:txBody>
        </p:sp>
        <p:sp>
          <p:nvSpPr>
            <p:cNvPr id="16" name="Прямоугольник 15"/>
            <p:cNvSpPr/>
            <p:nvPr/>
          </p:nvSpPr>
          <p:spPr>
            <a:xfrm>
              <a:off x="6072198" y="5929330"/>
              <a:ext cx="2428892" cy="35719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rgbClr val="002060"/>
                  </a:solidFill>
                  <a:latin typeface="Arial Narrow" pitchFamily="34" charset="0"/>
                </a:rPr>
                <a:t>муссонный</a:t>
              </a:r>
              <a:endParaRPr lang="ru-RU" sz="2000" dirty="0">
                <a:solidFill>
                  <a:srgbClr val="002060"/>
                </a:solidFill>
                <a:latin typeface="Arial Narrow" pitchFamily="34" charset="0"/>
              </a:endParaRPr>
            </a:p>
          </p:txBody>
        </p:sp>
        <p:sp>
          <p:nvSpPr>
            <p:cNvPr id="17" name="Прямоугольник 16"/>
            <p:cNvSpPr/>
            <p:nvPr/>
          </p:nvSpPr>
          <p:spPr>
            <a:xfrm>
              <a:off x="6357950" y="4071942"/>
              <a:ext cx="2428892" cy="35719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rgbClr val="002060"/>
                  </a:solidFill>
                  <a:latin typeface="Arial Narrow" pitchFamily="34" charset="0"/>
                </a:rPr>
                <a:t>субэкваториальный</a:t>
              </a:r>
              <a:endParaRPr lang="ru-RU" sz="2000" dirty="0">
                <a:solidFill>
                  <a:srgbClr val="002060"/>
                </a:solidFill>
                <a:latin typeface="Arial Narrow" pitchFamily="34" charset="0"/>
              </a:endParaRPr>
            </a:p>
          </p:txBody>
        </p:sp>
        <p:sp>
          <p:nvSpPr>
            <p:cNvPr id="18" name="Прямоугольник 17"/>
            <p:cNvSpPr/>
            <p:nvPr/>
          </p:nvSpPr>
          <p:spPr>
            <a:xfrm>
              <a:off x="6357950" y="4500570"/>
              <a:ext cx="2428892" cy="35719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rgbClr val="002060"/>
                  </a:solidFill>
                  <a:latin typeface="Arial Narrow" pitchFamily="34" charset="0"/>
                </a:rPr>
                <a:t>экваториальный</a:t>
              </a:r>
              <a:endParaRPr lang="ru-RU" sz="2000" dirty="0">
                <a:solidFill>
                  <a:srgbClr val="002060"/>
                </a:solidFill>
                <a:latin typeface="Arial Narrow" pitchFamily="34" charset="0"/>
              </a:endParaRPr>
            </a:p>
          </p:txBody>
        </p:sp>
        <p:sp>
          <p:nvSpPr>
            <p:cNvPr id="19" name="Прямоугольник 18"/>
            <p:cNvSpPr/>
            <p:nvPr/>
          </p:nvSpPr>
          <p:spPr>
            <a:xfrm>
              <a:off x="6357950" y="4929198"/>
              <a:ext cx="2428892" cy="35719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rgbClr val="002060"/>
                  </a:solidFill>
                  <a:latin typeface="Arial Narrow" pitchFamily="34" charset="0"/>
                </a:rPr>
                <a:t>тропический</a:t>
              </a:r>
              <a:endParaRPr lang="ru-RU" sz="2000" dirty="0">
                <a:solidFill>
                  <a:srgbClr val="002060"/>
                </a:solidFill>
                <a:latin typeface="Arial Narrow" pitchFamily="34" charset="0"/>
              </a:endParaRPr>
            </a:p>
          </p:txBody>
        </p:sp>
        <p:sp>
          <p:nvSpPr>
            <p:cNvPr id="20" name="Прямоугольник 19"/>
            <p:cNvSpPr/>
            <p:nvPr/>
          </p:nvSpPr>
          <p:spPr>
            <a:xfrm>
              <a:off x="6357950" y="5357826"/>
              <a:ext cx="2428892" cy="35719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rgbClr val="002060"/>
                  </a:solidFill>
                  <a:latin typeface="Arial Narrow" pitchFamily="34" charset="0"/>
                </a:rPr>
                <a:t>субтропический</a:t>
              </a:r>
              <a:endParaRPr lang="ru-RU" sz="2400" dirty="0">
                <a:solidFill>
                  <a:srgbClr val="002060"/>
                </a:solidFill>
                <a:latin typeface="Arial Narrow" pitchFamily="34" charset="0"/>
              </a:endParaRPr>
            </a:p>
          </p:txBody>
        </p:sp>
        <p:sp>
          <p:nvSpPr>
            <p:cNvPr id="21" name="Прямоугольник 20"/>
            <p:cNvSpPr/>
            <p:nvPr/>
          </p:nvSpPr>
          <p:spPr>
            <a:xfrm>
              <a:off x="428596" y="4214818"/>
              <a:ext cx="2428892" cy="35719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rgbClr val="002060"/>
                  </a:solidFill>
                  <a:latin typeface="Arial Narrow" pitchFamily="34" charset="0"/>
                </a:rPr>
                <a:t>полярный</a:t>
              </a:r>
              <a:endParaRPr lang="ru-RU" sz="2000" dirty="0">
                <a:solidFill>
                  <a:srgbClr val="002060"/>
                </a:solidFill>
                <a:latin typeface="Arial Narrow" pitchFamily="34" charset="0"/>
              </a:endParaRPr>
            </a:p>
          </p:txBody>
        </p:sp>
        <p:sp>
          <p:nvSpPr>
            <p:cNvPr id="22" name="Прямоугольник 21"/>
            <p:cNvSpPr/>
            <p:nvPr/>
          </p:nvSpPr>
          <p:spPr>
            <a:xfrm>
              <a:off x="428596" y="4714884"/>
              <a:ext cx="2428892" cy="35719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rgbClr val="002060"/>
                  </a:solidFill>
                  <a:latin typeface="Arial Narrow" pitchFamily="34" charset="0"/>
                </a:rPr>
                <a:t>субполярный</a:t>
              </a:r>
              <a:endParaRPr lang="ru-RU" sz="2000" dirty="0">
                <a:solidFill>
                  <a:srgbClr val="002060"/>
                </a:solidFill>
                <a:latin typeface="Arial Narrow" pitchFamily="34" charset="0"/>
              </a:endParaRPr>
            </a:p>
          </p:txBody>
        </p:sp>
        <p:sp>
          <p:nvSpPr>
            <p:cNvPr id="23" name="Прямоугольник 22"/>
            <p:cNvSpPr/>
            <p:nvPr/>
          </p:nvSpPr>
          <p:spPr>
            <a:xfrm>
              <a:off x="428596" y="5214950"/>
              <a:ext cx="2428892" cy="35719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rgbClr val="002060"/>
                  </a:solidFill>
                  <a:latin typeface="Arial Narrow" pitchFamily="34" charset="0"/>
                </a:rPr>
                <a:t>материковый</a:t>
              </a:r>
              <a:endParaRPr lang="ru-RU" sz="2000" dirty="0">
                <a:solidFill>
                  <a:srgbClr val="002060"/>
                </a:solidFill>
                <a:latin typeface="Arial Narrow" pitchFamily="34" charset="0"/>
              </a:endParaRPr>
            </a:p>
          </p:txBody>
        </p:sp>
        <p:cxnSp>
          <p:nvCxnSpPr>
            <p:cNvPr id="25" name="Прямая со стрелкой 24"/>
            <p:cNvCxnSpPr/>
            <p:nvPr/>
          </p:nvCxnSpPr>
          <p:spPr>
            <a:xfrm rot="16200000" flipH="1">
              <a:off x="4179092" y="4321975"/>
              <a:ext cx="785819" cy="2"/>
            </a:xfrm>
            <a:prstGeom prst="straightConnector1">
              <a:avLst/>
            </a:prstGeom>
            <a:ln>
              <a:solidFill>
                <a:srgbClr val="002060"/>
              </a:solidFill>
              <a:tailEnd type="stealth"/>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rot="16200000" flipH="1">
              <a:off x="4429124" y="5214950"/>
              <a:ext cx="285754" cy="1"/>
            </a:xfrm>
            <a:prstGeom prst="straightConnector1">
              <a:avLst/>
            </a:prstGeom>
            <a:ln>
              <a:solidFill>
                <a:srgbClr val="002060"/>
              </a:solidFill>
              <a:tailEnd type="stealth"/>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a:endCxn id="14" idx="0"/>
            </p:cNvCxnSpPr>
            <p:nvPr/>
          </p:nvCxnSpPr>
          <p:spPr>
            <a:xfrm rot="10800000" flipV="1">
              <a:off x="2214547" y="5715016"/>
              <a:ext cx="2357455" cy="214314"/>
            </a:xfrm>
            <a:prstGeom prst="straightConnector1">
              <a:avLst/>
            </a:prstGeom>
            <a:ln>
              <a:solidFill>
                <a:srgbClr val="002060"/>
              </a:solidFill>
              <a:tailEnd type="stealth"/>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p:nvPr/>
          </p:nvCxnSpPr>
          <p:spPr>
            <a:xfrm rot="16200000" flipH="1">
              <a:off x="4464843" y="5822173"/>
              <a:ext cx="214316" cy="1"/>
            </a:xfrm>
            <a:prstGeom prst="straightConnector1">
              <a:avLst/>
            </a:prstGeom>
            <a:ln>
              <a:solidFill>
                <a:srgbClr val="002060"/>
              </a:solidFill>
              <a:tailEnd type="stealth"/>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a:endCxn id="16" idx="0"/>
            </p:cNvCxnSpPr>
            <p:nvPr/>
          </p:nvCxnSpPr>
          <p:spPr>
            <a:xfrm>
              <a:off x="4572001" y="5715016"/>
              <a:ext cx="2714643" cy="214314"/>
            </a:xfrm>
            <a:prstGeom prst="straightConnector1">
              <a:avLst/>
            </a:prstGeom>
            <a:ln>
              <a:solidFill>
                <a:srgbClr val="002060"/>
              </a:solidFill>
              <a:tailEnd type="stealth"/>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a:endCxn id="21" idx="3"/>
            </p:cNvCxnSpPr>
            <p:nvPr/>
          </p:nvCxnSpPr>
          <p:spPr>
            <a:xfrm rot="16200000" flipV="1">
              <a:off x="2839630" y="4411272"/>
              <a:ext cx="464347" cy="428629"/>
            </a:xfrm>
            <a:prstGeom prst="straightConnector1">
              <a:avLst/>
            </a:prstGeom>
            <a:ln>
              <a:solidFill>
                <a:srgbClr val="002060"/>
              </a:solidFill>
              <a:tailEnd type="stealth"/>
            </a:ln>
          </p:spPr>
          <p:style>
            <a:lnRef idx="1">
              <a:schemeClr val="accent1"/>
            </a:lnRef>
            <a:fillRef idx="0">
              <a:schemeClr val="accent1"/>
            </a:fillRef>
            <a:effectRef idx="0">
              <a:schemeClr val="accent1"/>
            </a:effectRef>
            <a:fontRef idx="minor">
              <a:schemeClr val="tx1"/>
            </a:fontRef>
          </p:style>
        </p:cxnSp>
        <p:cxnSp>
          <p:nvCxnSpPr>
            <p:cNvPr id="42" name="Прямая со стрелкой 41"/>
            <p:cNvCxnSpPr>
              <a:stCxn id="12" idx="1"/>
              <a:endCxn id="22" idx="3"/>
            </p:cNvCxnSpPr>
            <p:nvPr/>
          </p:nvCxnSpPr>
          <p:spPr>
            <a:xfrm rot="10800000">
              <a:off x="2857488" y="4893479"/>
              <a:ext cx="428628" cy="1588"/>
            </a:xfrm>
            <a:prstGeom prst="straightConnector1">
              <a:avLst/>
            </a:prstGeom>
            <a:ln>
              <a:solidFill>
                <a:srgbClr val="002060"/>
              </a:solidFill>
              <a:tailEnd type="stealth"/>
            </a:ln>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p:cNvCxnSpPr>
              <a:endCxn id="23" idx="3"/>
            </p:cNvCxnSpPr>
            <p:nvPr/>
          </p:nvCxnSpPr>
          <p:spPr>
            <a:xfrm rot="5400000">
              <a:off x="2839630" y="4947057"/>
              <a:ext cx="464347" cy="428629"/>
            </a:xfrm>
            <a:prstGeom prst="straightConnector1">
              <a:avLst/>
            </a:prstGeom>
            <a:ln>
              <a:solidFill>
                <a:srgbClr val="002060"/>
              </a:solidFill>
              <a:tailEnd type="stealth"/>
            </a:ln>
          </p:spPr>
          <p:style>
            <a:lnRef idx="1">
              <a:schemeClr val="accent1"/>
            </a:lnRef>
            <a:fillRef idx="0">
              <a:schemeClr val="accent1"/>
            </a:fillRef>
            <a:effectRef idx="0">
              <a:schemeClr val="accent1"/>
            </a:effectRef>
            <a:fontRef idx="minor">
              <a:schemeClr val="tx1"/>
            </a:fontRef>
          </p:style>
        </p:cxnSp>
        <p:cxnSp>
          <p:nvCxnSpPr>
            <p:cNvPr id="47" name="Прямая со стрелкой 46"/>
            <p:cNvCxnSpPr>
              <a:stCxn id="12" idx="3"/>
              <a:endCxn id="20" idx="1"/>
            </p:cNvCxnSpPr>
            <p:nvPr/>
          </p:nvCxnSpPr>
          <p:spPr>
            <a:xfrm>
              <a:off x="6072198" y="4893479"/>
              <a:ext cx="285752" cy="642942"/>
            </a:xfrm>
            <a:prstGeom prst="straightConnector1">
              <a:avLst/>
            </a:prstGeom>
            <a:ln>
              <a:solidFill>
                <a:srgbClr val="002060"/>
              </a:solidFill>
              <a:tailEnd type="stealth"/>
            </a:ln>
          </p:spPr>
          <p:style>
            <a:lnRef idx="1">
              <a:schemeClr val="accent1"/>
            </a:lnRef>
            <a:fillRef idx="0">
              <a:schemeClr val="accent1"/>
            </a:fillRef>
            <a:effectRef idx="0">
              <a:schemeClr val="accent1"/>
            </a:effectRef>
            <a:fontRef idx="minor">
              <a:schemeClr val="tx1"/>
            </a:fontRef>
          </p:style>
        </p:cxnSp>
        <p:cxnSp>
          <p:nvCxnSpPr>
            <p:cNvPr id="49" name="Прямая со стрелкой 48"/>
            <p:cNvCxnSpPr>
              <a:endCxn id="17" idx="1"/>
            </p:cNvCxnSpPr>
            <p:nvPr/>
          </p:nvCxnSpPr>
          <p:spPr>
            <a:xfrm rot="5400000" flipH="1" flipV="1">
              <a:off x="5906702" y="4416034"/>
              <a:ext cx="616745" cy="285752"/>
            </a:xfrm>
            <a:prstGeom prst="straightConnector1">
              <a:avLst/>
            </a:prstGeom>
            <a:ln>
              <a:solidFill>
                <a:srgbClr val="002060"/>
              </a:solidFill>
              <a:tailEnd type="stealth"/>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a:endCxn id="18" idx="1"/>
            </p:cNvCxnSpPr>
            <p:nvPr/>
          </p:nvCxnSpPr>
          <p:spPr>
            <a:xfrm flipV="1">
              <a:off x="6072199" y="4679165"/>
              <a:ext cx="285751" cy="178595"/>
            </a:xfrm>
            <a:prstGeom prst="straightConnector1">
              <a:avLst/>
            </a:prstGeom>
            <a:ln>
              <a:solidFill>
                <a:srgbClr val="002060"/>
              </a:solidFill>
              <a:tailEnd type="stealth"/>
            </a:ln>
          </p:spPr>
          <p:style>
            <a:lnRef idx="1">
              <a:schemeClr val="accent1"/>
            </a:lnRef>
            <a:fillRef idx="0">
              <a:schemeClr val="accent1"/>
            </a:fillRef>
            <a:effectRef idx="0">
              <a:schemeClr val="accent1"/>
            </a:effectRef>
            <a:fontRef idx="minor">
              <a:schemeClr val="tx1"/>
            </a:fontRef>
          </p:style>
        </p:cxnSp>
        <p:cxnSp>
          <p:nvCxnSpPr>
            <p:cNvPr id="54" name="Прямая со стрелкой 53"/>
            <p:cNvCxnSpPr>
              <a:endCxn id="19" idx="1"/>
            </p:cNvCxnSpPr>
            <p:nvPr/>
          </p:nvCxnSpPr>
          <p:spPr>
            <a:xfrm>
              <a:off x="6072198" y="4857760"/>
              <a:ext cx="285752" cy="250033"/>
            </a:xfrm>
            <a:prstGeom prst="straightConnector1">
              <a:avLst/>
            </a:prstGeom>
            <a:ln>
              <a:solidFill>
                <a:srgbClr val="002060"/>
              </a:solidFill>
              <a:tailEnd type="stealth"/>
            </a:ln>
          </p:spPr>
          <p:style>
            <a:lnRef idx="1">
              <a:schemeClr val="accent1"/>
            </a:lnRef>
            <a:fillRef idx="0">
              <a:schemeClr val="accent1"/>
            </a:fillRef>
            <a:effectRef idx="0">
              <a:schemeClr val="accent1"/>
            </a:effectRef>
            <a:fontRef idx="minor">
              <a:schemeClr val="tx1"/>
            </a:fontRef>
          </p:style>
        </p:cxnSp>
        <p:cxnSp>
          <p:nvCxnSpPr>
            <p:cNvPr id="58" name="Прямая со стрелкой 57"/>
            <p:cNvCxnSpPr/>
            <p:nvPr/>
          </p:nvCxnSpPr>
          <p:spPr>
            <a:xfrm rot="10800000">
              <a:off x="2143110" y="3000374"/>
              <a:ext cx="2143139" cy="428627"/>
            </a:xfrm>
            <a:prstGeom prst="straightConnector1">
              <a:avLst/>
            </a:prstGeom>
            <a:ln>
              <a:solidFill>
                <a:schemeClr val="accent3">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61" name="Прямая со стрелкой 60"/>
            <p:cNvCxnSpPr>
              <a:endCxn id="6" idx="2"/>
            </p:cNvCxnSpPr>
            <p:nvPr/>
          </p:nvCxnSpPr>
          <p:spPr>
            <a:xfrm flipV="1">
              <a:off x="2714612" y="2071678"/>
              <a:ext cx="1214446" cy="571505"/>
            </a:xfrm>
            <a:prstGeom prst="straightConnector1">
              <a:avLst/>
            </a:prstGeom>
            <a:ln>
              <a:solidFill>
                <a:schemeClr val="accent3">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62" name="Прямая со стрелкой 61"/>
            <p:cNvCxnSpPr/>
            <p:nvPr/>
          </p:nvCxnSpPr>
          <p:spPr>
            <a:xfrm rot="16200000" flipV="1">
              <a:off x="1857357" y="1857364"/>
              <a:ext cx="1357323" cy="214316"/>
            </a:xfrm>
            <a:prstGeom prst="straightConnector1">
              <a:avLst/>
            </a:prstGeom>
            <a:ln>
              <a:solidFill>
                <a:schemeClr val="accent3">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63" name="Прямая со стрелкой 62"/>
            <p:cNvCxnSpPr/>
            <p:nvPr/>
          </p:nvCxnSpPr>
          <p:spPr>
            <a:xfrm rot="10800000">
              <a:off x="1428730" y="2357432"/>
              <a:ext cx="1071569" cy="285751"/>
            </a:xfrm>
            <a:prstGeom prst="straightConnector1">
              <a:avLst/>
            </a:prstGeom>
            <a:ln>
              <a:solidFill>
                <a:schemeClr val="accent3">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69" name="Прямая со стрелкой 68"/>
            <p:cNvCxnSpPr/>
            <p:nvPr/>
          </p:nvCxnSpPr>
          <p:spPr>
            <a:xfrm rot="16200000" flipV="1">
              <a:off x="857224" y="571480"/>
              <a:ext cx="357189" cy="357189"/>
            </a:xfrm>
            <a:prstGeom prst="straightConnector1">
              <a:avLst/>
            </a:prstGeom>
            <a:ln>
              <a:solidFill>
                <a:schemeClr val="accent3">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72" name="Прямая со стрелкой 71"/>
            <p:cNvCxnSpPr/>
            <p:nvPr/>
          </p:nvCxnSpPr>
          <p:spPr>
            <a:xfrm rot="5400000" flipH="1" flipV="1">
              <a:off x="2071670" y="571480"/>
              <a:ext cx="357190" cy="357190"/>
            </a:xfrm>
            <a:prstGeom prst="straightConnector1">
              <a:avLst/>
            </a:prstGeom>
            <a:ln>
              <a:solidFill>
                <a:schemeClr val="accent3">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75" name="Прямая со стрелкой 74"/>
            <p:cNvCxnSpPr/>
            <p:nvPr/>
          </p:nvCxnSpPr>
          <p:spPr>
            <a:xfrm rot="10800000">
              <a:off x="428596" y="1714488"/>
              <a:ext cx="357190" cy="285752"/>
            </a:xfrm>
            <a:prstGeom prst="straightConnector1">
              <a:avLst/>
            </a:prstGeom>
            <a:ln>
              <a:solidFill>
                <a:schemeClr val="accent3">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79" name="Прямая со стрелкой 78"/>
            <p:cNvCxnSpPr/>
            <p:nvPr/>
          </p:nvCxnSpPr>
          <p:spPr>
            <a:xfrm rot="5400000" flipH="1" flipV="1">
              <a:off x="1000101" y="1785925"/>
              <a:ext cx="428627" cy="1"/>
            </a:xfrm>
            <a:prstGeom prst="straightConnector1">
              <a:avLst/>
            </a:prstGeom>
            <a:ln>
              <a:solidFill>
                <a:schemeClr val="accent3">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81" name="Прямая со стрелкой 80"/>
            <p:cNvCxnSpPr/>
            <p:nvPr/>
          </p:nvCxnSpPr>
          <p:spPr>
            <a:xfrm rot="5400000" flipH="1" flipV="1">
              <a:off x="1607323" y="1678769"/>
              <a:ext cx="357190" cy="285752"/>
            </a:xfrm>
            <a:prstGeom prst="straightConnector1">
              <a:avLst/>
            </a:prstGeom>
            <a:ln>
              <a:solidFill>
                <a:schemeClr val="accent3">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85" name="Прямая со стрелкой 84"/>
            <p:cNvCxnSpPr>
              <a:endCxn id="7" idx="2"/>
            </p:cNvCxnSpPr>
            <p:nvPr/>
          </p:nvCxnSpPr>
          <p:spPr>
            <a:xfrm flipV="1">
              <a:off x="4857752" y="3143248"/>
              <a:ext cx="2071702" cy="285752"/>
            </a:xfrm>
            <a:prstGeom prst="straightConnector1">
              <a:avLst/>
            </a:prstGeom>
            <a:ln>
              <a:solidFill>
                <a:srgbClr val="7030A0"/>
              </a:solidFill>
              <a:tailEnd type="stealth"/>
            </a:ln>
          </p:spPr>
          <p:style>
            <a:lnRef idx="1">
              <a:schemeClr val="accent1"/>
            </a:lnRef>
            <a:fillRef idx="0">
              <a:schemeClr val="accent1"/>
            </a:fillRef>
            <a:effectRef idx="0">
              <a:schemeClr val="accent1"/>
            </a:effectRef>
            <a:fontRef idx="minor">
              <a:schemeClr val="tx1"/>
            </a:fontRef>
          </p:style>
        </p:cxnSp>
        <p:cxnSp>
          <p:nvCxnSpPr>
            <p:cNvPr id="89" name="Прямая со стрелкой 88"/>
            <p:cNvCxnSpPr>
              <a:stCxn id="7" idx="0"/>
            </p:cNvCxnSpPr>
            <p:nvPr/>
          </p:nvCxnSpPr>
          <p:spPr>
            <a:xfrm rot="5400000" flipH="1" flipV="1">
              <a:off x="7179487" y="1964521"/>
              <a:ext cx="571504" cy="1071571"/>
            </a:xfrm>
            <a:prstGeom prst="straightConnector1">
              <a:avLst/>
            </a:prstGeom>
            <a:ln>
              <a:solidFill>
                <a:srgbClr val="002060"/>
              </a:solidFill>
              <a:tailEnd type="stealth"/>
            </a:ln>
          </p:spPr>
          <p:style>
            <a:lnRef idx="1">
              <a:schemeClr val="accent1"/>
            </a:lnRef>
            <a:fillRef idx="0">
              <a:schemeClr val="accent1"/>
            </a:fillRef>
            <a:effectRef idx="0">
              <a:schemeClr val="accent1"/>
            </a:effectRef>
            <a:fontRef idx="minor">
              <a:schemeClr val="tx1"/>
            </a:fontRef>
          </p:style>
        </p:cxnSp>
        <p:cxnSp>
          <p:nvCxnSpPr>
            <p:cNvPr id="91" name="Прямая со стрелкой 90"/>
            <p:cNvCxnSpPr>
              <a:stCxn id="7" idx="0"/>
            </p:cNvCxnSpPr>
            <p:nvPr/>
          </p:nvCxnSpPr>
          <p:spPr>
            <a:xfrm rot="16200000" flipV="1">
              <a:off x="6322233" y="2178836"/>
              <a:ext cx="285751" cy="928693"/>
            </a:xfrm>
            <a:prstGeom prst="straightConnector1">
              <a:avLst/>
            </a:prstGeom>
            <a:ln>
              <a:solidFill>
                <a:srgbClr val="002060"/>
              </a:solidFill>
              <a:tailEnd type="stealth"/>
            </a:ln>
          </p:spPr>
          <p:style>
            <a:lnRef idx="1">
              <a:schemeClr val="accent1"/>
            </a:lnRef>
            <a:fillRef idx="0">
              <a:schemeClr val="accent1"/>
            </a:fillRef>
            <a:effectRef idx="0">
              <a:schemeClr val="accent1"/>
            </a:effectRef>
            <a:fontRef idx="minor">
              <a:schemeClr val="tx1"/>
            </a:fontRef>
          </p:style>
        </p:cxnSp>
        <p:cxnSp>
          <p:nvCxnSpPr>
            <p:cNvPr id="94" name="Прямая со стрелкой 93"/>
            <p:cNvCxnSpPr>
              <a:stCxn id="8" idx="0"/>
              <a:endCxn id="9" idx="2"/>
            </p:cNvCxnSpPr>
            <p:nvPr/>
          </p:nvCxnSpPr>
          <p:spPr>
            <a:xfrm rot="5400000" flipH="1" flipV="1">
              <a:off x="5929322" y="1750207"/>
              <a:ext cx="214314" cy="1588"/>
            </a:xfrm>
            <a:prstGeom prst="straightConnector1">
              <a:avLst/>
            </a:prstGeom>
            <a:ln>
              <a:solidFill>
                <a:srgbClr val="002060"/>
              </a:solidFill>
              <a:tailEnd type="stealth"/>
            </a:ln>
          </p:spPr>
          <p:style>
            <a:lnRef idx="1">
              <a:schemeClr val="accent1"/>
            </a:lnRef>
            <a:fillRef idx="0">
              <a:schemeClr val="accent1"/>
            </a:fillRef>
            <a:effectRef idx="0">
              <a:schemeClr val="accent1"/>
            </a:effectRef>
            <a:fontRef idx="minor">
              <a:schemeClr val="tx1"/>
            </a:fontRef>
          </p:style>
        </p:cxnSp>
        <p:cxnSp>
          <p:nvCxnSpPr>
            <p:cNvPr id="98" name="Прямая со стрелкой 97"/>
            <p:cNvCxnSpPr>
              <a:endCxn id="10" idx="2"/>
            </p:cNvCxnSpPr>
            <p:nvPr/>
          </p:nvCxnSpPr>
          <p:spPr>
            <a:xfrm flipV="1">
              <a:off x="6000761" y="928670"/>
              <a:ext cx="1214445" cy="330993"/>
            </a:xfrm>
            <a:prstGeom prst="straightConnector1">
              <a:avLst/>
            </a:prstGeom>
            <a:ln>
              <a:solidFill>
                <a:srgbClr val="002060"/>
              </a:solidFill>
              <a:tailEnd type="stealth"/>
            </a:ln>
          </p:spPr>
          <p:style>
            <a:lnRef idx="1">
              <a:schemeClr val="accent1"/>
            </a:lnRef>
            <a:fillRef idx="0">
              <a:schemeClr val="accent1"/>
            </a:fillRef>
            <a:effectRef idx="0">
              <a:schemeClr val="accent1"/>
            </a:effectRef>
            <a:fontRef idx="minor">
              <a:schemeClr val="tx1"/>
            </a:fontRef>
          </p:style>
        </p:cxnSp>
        <p:cxnSp>
          <p:nvCxnSpPr>
            <p:cNvPr id="100" name="Прямая со стрелкой 99"/>
            <p:cNvCxnSpPr/>
            <p:nvPr/>
          </p:nvCxnSpPr>
          <p:spPr>
            <a:xfrm rot="5400000" flipH="1" flipV="1">
              <a:off x="7536678" y="250008"/>
              <a:ext cx="285752" cy="357192"/>
            </a:xfrm>
            <a:prstGeom prst="straightConnector1">
              <a:avLst/>
            </a:prstGeom>
            <a:ln>
              <a:solidFill>
                <a:srgbClr val="002060"/>
              </a:solidFill>
              <a:tailEnd type="stealth"/>
            </a:ln>
          </p:spPr>
          <p:style>
            <a:lnRef idx="1">
              <a:schemeClr val="accent1"/>
            </a:lnRef>
            <a:fillRef idx="0">
              <a:schemeClr val="accent1"/>
            </a:fillRef>
            <a:effectRef idx="0">
              <a:schemeClr val="accent1"/>
            </a:effectRef>
            <a:fontRef idx="minor">
              <a:schemeClr val="tx1"/>
            </a:fontRef>
          </p:style>
        </p:cxnSp>
        <p:cxnSp>
          <p:nvCxnSpPr>
            <p:cNvPr id="103" name="Прямая со стрелкой 102"/>
            <p:cNvCxnSpPr/>
            <p:nvPr/>
          </p:nvCxnSpPr>
          <p:spPr>
            <a:xfrm rot="5400000" flipH="1" flipV="1">
              <a:off x="7049698" y="379798"/>
              <a:ext cx="331017" cy="1"/>
            </a:xfrm>
            <a:prstGeom prst="straightConnector1">
              <a:avLst/>
            </a:prstGeom>
            <a:ln>
              <a:solidFill>
                <a:srgbClr val="002060"/>
              </a:solidFill>
              <a:tailEnd type="stealth"/>
            </a:ln>
          </p:spPr>
          <p:style>
            <a:lnRef idx="1">
              <a:schemeClr val="accent1"/>
            </a:lnRef>
            <a:fillRef idx="0">
              <a:schemeClr val="accent1"/>
            </a:fillRef>
            <a:effectRef idx="0">
              <a:schemeClr val="accent1"/>
            </a:effectRef>
            <a:fontRef idx="minor">
              <a:schemeClr val="tx1"/>
            </a:fontRef>
          </p:style>
        </p:cxnSp>
        <p:cxnSp>
          <p:nvCxnSpPr>
            <p:cNvPr id="105" name="Прямая со стрелкой 104"/>
            <p:cNvCxnSpPr/>
            <p:nvPr/>
          </p:nvCxnSpPr>
          <p:spPr>
            <a:xfrm rot="16200000" flipV="1">
              <a:off x="6607983" y="250009"/>
              <a:ext cx="285751" cy="357189"/>
            </a:xfrm>
            <a:prstGeom prst="straightConnector1">
              <a:avLst/>
            </a:prstGeom>
            <a:ln>
              <a:solidFill>
                <a:srgbClr val="002060"/>
              </a:solidFill>
              <a:tailEnd type="stealth"/>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1428736"/>
            <a:ext cx="8286808" cy="3785652"/>
          </a:xfrm>
          <a:prstGeom prst="rect">
            <a:avLst/>
          </a:prstGeom>
          <a:noFill/>
        </p:spPr>
        <p:txBody>
          <a:bodyPr wrap="square" rtlCol="0">
            <a:spAutoFit/>
          </a:bodyPr>
          <a:lstStyle/>
          <a:p>
            <a:pPr indent="457200"/>
            <a:r>
              <a:rPr lang="ru-RU" sz="2400" dirty="0" smtClean="0">
                <a:solidFill>
                  <a:srgbClr val="7030A0"/>
                </a:solidFill>
                <a:latin typeface="Arial Narrow" pitchFamily="34" charset="0"/>
              </a:rPr>
              <a:t>Формирующим оценивание делает</a:t>
            </a:r>
            <a:r>
              <a:rPr lang="ru-RU" sz="2400" dirty="0" smtClean="0">
                <a:latin typeface="Arial Narrow" pitchFamily="34" charset="0"/>
              </a:rPr>
              <a:t> не вид метода, а </a:t>
            </a:r>
            <a:r>
              <a:rPr lang="ru-RU" sz="2400" dirty="0" smtClean="0">
                <a:solidFill>
                  <a:srgbClr val="7030A0"/>
                </a:solidFill>
                <a:latin typeface="Arial Narrow" pitchFamily="34" charset="0"/>
              </a:rPr>
              <a:t>цель</a:t>
            </a:r>
            <a:r>
              <a:rPr lang="ru-RU" sz="2400" dirty="0" smtClean="0">
                <a:latin typeface="Arial Narrow" pitchFamily="34" charset="0"/>
              </a:rPr>
              <a:t> оценивания – помощь обучающимся </a:t>
            </a:r>
            <a:r>
              <a:rPr lang="ru-RU" sz="2400" i="1" dirty="0" smtClean="0">
                <a:latin typeface="Arial Narrow" pitchFamily="34" charset="0"/>
              </a:rPr>
              <a:t>достичь поставленных целей</a:t>
            </a:r>
            <a:r>
              <a:rPr lang="ru-RU" sz="2400" dirty="0" smtClean="0">
                <a:latin typeface="Arial Narrow" pitchFamily="34" charset="0"/>
              </a:rPr>
              <a:t>, </a:t>
            </a:r>
            <a:r>
              <a:rPr lang="ru-RU" sz="2400" i="1" dirty="0" smtClean="0">
                <a:latin typeface="Arial Narrow" pitchFamily="34" charset="0"/>
              </a:rPr>
              <a:t>оценить индивидуальный прогресс</a:t>
            </a:r>
            <a:r>
              <a:rPr lang="ru-RU" sz="2400" dirty="0" smtClean="0">
                <a:latin typeface="Arial Narrow" pitchFamily="34" charset="0"/>
              </a:rPr>
              <a:t> и </a:t>
            </a:r>
            <a:r>
              <a:rPr lang="ru-RU" sz="2400" i="1" dirty="0" smtClean="0">
                <a:latin typeface="Arial Narrow" pitchFamily="34" charset="0"/>
              </a:rPr>
              <a:t>определить пути преодоления трудностей</a:t>
            </a:r>
            <a:r>
              <a:rPr lang="ru-RU" sz="2400" dirty="0" smtClean="0">
                <a:latin typeface="Arial Narrow" pitchFamily="34" charset="0"/>
              </a:rPr>
              <a:t>.</a:t>
            </a:r>
            <a:endParaRPr lang="ru-RU" sz="2400" dirty="0" smtClean="0">
              <a:latin typeface="Arial Narrow" pitchFamily="34" charset="0"/>
            </a:endParaRPr>
          </a:p>
          <a:p>
            <a:pPr indent="457200"/>
            <a:r>
              <a:rPr lang="ru-RU" sz="2400" dirty="0" smtClean="0">
                <a:latin typeface="Arial Narrow" pitchFamily="34" charset="0"/>
              </a:rPr>
              <a:t> </a:t>
            </a:r>
          </a:p>
          <a:p>
            <a:pPr indent="457200"/>
            <a:r>
              <a:rPr lang="ru-RU" sz="2400" dirty="0" smtClean="0">
                <a:solidFill>
                  <a:srgbClr val="7030A0"/>
                </a:solidFill>
                <a:latin typeface="Arial Narrow" pitchFamily="34" charset="0"/>
              </a:rPr>
              <a:t>Использование большого количества</a:t>
            </a:r>
            <a:r>
              <a:rPr lang="ru-RU" sz="2400" dirty="0" smtClean="0">
                <a:latin typeface="Arial Narrow" pitchFamily="34" charset="0"/>
              </a:rPr>
              <a:t> разнообразных </a:t>
            </a:r>
            <a:r>
              <a:rPr lang="ru-RU" sz="2400" dirty="0" smtClean="0">
                <a:solidFill>
                  <a:srgbClr val="7030A0"/>
                </a:solidFill>
                <a:latin typeface="Arial Narrow" pitchFamily="34" charset="0"/>
              </a:rPr>
              <a:t>приёмов </a:t>
            </a:r>
            <a:r>
              <a:rPr lang="ru-RU" sz="2400" dirty="0" smtClean="0">
                <a:latin typeface="Arial Narrow" pitchFamily="34" charset="0"/>
              </a:rPr>
              <a:t>формирующего оценивания </a:t>
            </a:r>
            <a:r>
              <a:rPr lang="ru-RU" sz="2400" dirty="0" smtClean="0">
                <a:solidFill>
                  <a:srgbClr val="7030A0"/>
                </a:solidFill>
                <a:latin typeface="Arial Narrow" pitchFamily="34" charset="0"/>
              </a:rPr>
              <a:t>не является гарантом его эффективности</a:t>
            </a:r>
            <a:r>
              <a:rPr lang="ru-RU" sz="2400" dirty="0" smtClean="0">
                <a:latin typeface="Arial Narrow" pitchFamily="34" charset="0"/>
              </a:rPr>
              <a:t>. </a:t>
            </a:r>
            <a:r>
              <a:rPr lang="ru-RU" sz="2400" dirty="0" smtClean="0">
                <a:latin typeface="Arial Narrow" pitchFamily="34" charset="0"/>
              </a:rPr>
              <a:t>Каждый </a:t>
            </a:r>
            <a:r>
              <a:rPr lang="ru-RU" sz="2400" dirty="0" smtClean="0">
                <a:latin typeface="Arial Narrow" pitchFamily="34" charset="0"/>
              </a:rPr>
              <a:t>педагог имеет возможность выбрать наиболее универсальный метод для удовлетворения потребностей в формирующем оценивании</a:t>
            </a:r>
            <a:r>
              <a:rPr lang="ru-RU" sz="2400" dirty="0" smtClean="0">
                <a:latin typeface="Arial Narrow" pitchFamily="34" charset="0"/>
              </a:rPr>
              <a:t>.</a:t>
            </a:r>
            <a:endParaRPr lang="ru-RU" sz="2400" dirty="0">
              <a:latin typeface="Arial Narrow" pitchFamily="34" charset="0"/>
            </a:endParaRPr>
          </a:p>
        </p:txBody>
      </p:sp>
      <p:sp>
        <p:nvSpPr>
          <p:cNvPr id="3" name="Прямоугольник 2"/>
          <p:cNvSpPr/>
          <p:nvPr/>
        </p:nvSpPr>
        <p:spPr>
          <a:xfrm>
            <a:off x="6572264" y="500042"/>
            <a:ext cx="1221809" cy="461665"/>
          </a:xfrm>
          <a:prstGeom prst="rect">
            <a:avLst/>
          </a:prstGeom>
        </p:spPr>
        <p:txBody>
          <a:bodyPr wrap="none">
            <a:spAutoFit/>
          </a:bodyPr>
          <a:lstStyle/>
          <a:p>
            <a:pPr algn="just">
              <a:lnSpc>
                <a:spcPct val="100000"/>
              </a:lnSpc>
              <a:spcAft>
                <a:spcPts val="0"/>
              </a:spcAft>
            </a:pPr>
            <a:r>
              <a:rPr lang="ru-RU" sz="2400" dirty="0" smtClean="0">
                <a:solidFill>
                  <a:srgbClr val="FF0000"/>
                </a:solidFill>
                <a:latin typeface="Arial Narrow"/>
                <a:ea typeface="Times New Roman"/>
                <a:cs typeface="Times New Roman"/>
              </a:rPr>
              <a:t>Выводы:</a:t>
            </a:r>
            <a:endParaRPr lang="ru-RU" sz="2400" dirty="0">
              <a:solidFill>
                <a:srgbClr val="FF0000"/>
              </a:solidFill>
              <a:latin typeface="Times New Roman"/>
              <a:ea typeface="Times New Roman"/>
              <a:cs typeface="Times New Roman"/>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i.pinimg.com/originals/68/87/25/688725d5ed2f619ab78c46807a6af4b8.jpg"/>
          <p:cNvPicPr>
            <a:picLocks noChangeAspect="1" noChangeArrowheads="1"/>
          </p:cNvPicPr>
          <p:nvPr/>
        </p:nvPicPr>
        <p:blipFill>
          <a:blip r:embed="rId2" cstate="print"/>
          <a:srcRect/>
          <a:stretch>
            <a:fillRect/>
          </a:stretch>
        </p:blipFill>
        <p:spPr bwMode="auto">
          <a:xfrm>
            <a:off x="4714876" y="285728"/>
            <a:ext cx="3643338" cy="5000660"/>
          </a:xfrm>
          <a:prstGeom prst="rect">
            <a:avLst/>
          </a:prstGeom>
          <a:noFill/>
        </p:spPr>
      </p:pic>
      <p:pic>
        <p:nvPicPr>
          <p:cNvPr id="17411" name="Picture 3"/>
          <p:cNvPicPr>
            <a:picLocks noChangeAspect="1" noChangeArrowheads="1"/>
          </p:cNvPicPr>
          <p:nvPr/>
        </p:nvPicPr>
        <p:blipFill>
          <a:blip r:embed="rId3"/>
          <a:srcRect/>
          <a:stretch>
            <a:fillRect/>
          </a:stretch>
        </p:blipFill>
        <p:spPr bwMode="auto">
          <a:xfrm>
            <a:off x="571472" y="285728"/>
            <a:ext cx="3746954" cy="5000660"/>
          </a:xfrm>
          <a:prstGeom prst="rect">
            <a:avLst/>
          </a:prstGeom>
          <a:noFill/>
          <a:ln w="9525">
            <a:noFill/>
            <a:miter lim="800000"/>
            <a:headEnd/>
            <a:tailEnd/>
          </a:ln>
          <a:effectLst/>
        </p:spPr>
      </p:pic>
      <p:sp>
        <p:nvSpPr>
          <p:cNvPr id="4" name="TextBox 3"/>
          <p:cNvSpPr txBox="1"/>
          <p:nvPr/>
        </p:nvSpPr>
        <p:spPr>
          <a:xfrm>
            <a:off x="500034" y="5357826"/>
            <a:ext cx="7858180" cy="1015663"/>
          </a:xfrm>
          <a:prstGeom prst="rect">
            <a:avLst/>
          </a:prstGeom>
          <a:noFill/>
        </p:spPr>
        <p:txBody>
          <a:bodyPr wrap="square" rtlCol="0">
            <a:spAutoFit/>
          </a:bodyPr>
          <a:lstStyle/>
          <a:p>
            <a:pPr indent="457200"/>
            <a:r>
              <a:rPr lang="ru-RU" sz="2000" dirty="0" smtClean="0">
                <a:latin typeface="Arial Narrow" pitchFamily="34" charset="0"/>
              </a:rPr>
              <a:t>В Древней Руси, обучая ремеслу, проверяли соответствие умений и навыков деятельности ученика требованиям, предъявляемым к уровню владения данным ремеслом.</a:t>
            </a:r>
            <a:endParaRPr lang="ru-RU" sz="2000" dirty="0">
              <a:latin typeface="Arial Narrow"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42844" y="428604"/>
          <a:ext cx="8858312" cy="5547360"/>
        </p:xfrm>
        <a:graphic>
          <a:graphicData uri="http://schemas.openxmlformats.org/drawingml/2006/table">
            <a:tbl>
              <a:tblPr/>
              <a:tblGrid>
                <a:gridCol w="1234355"/>
                <a:gridCol w="2033055"/>
                <a:gridCol w="2041087"/>
                <a:gridCol w="1780315"/>
                <a:gridCol w="1769500"/>
              </a:tblGrid>
              <a:tr h="348343">
                <a:tc>
                  <a:txBody>
                    <a:bodyPr/>
                    <a:lstStyle/>
                    <a:p>
                      <a:pPr algn="just">
                        <a:lnSpc>
                          <a:spcPct val="100000"/>
                        </a:lnSpc>
                        <a:spcAft>
                          <a:spcPts val="0"/>
                        </a:spcAft>
                        <a:tabLst>
                          <a:tab pos="353695" algn="l"/>
                        </a:tabLst>
                      </a:pPr>
                      <a:endParaRPr lang="ru-RU" sz="1400" dirty="0">
                        <a:latin typeface="Arial Narrow"/>
                        <a:ea typeface="Times New Roman"/>
                        <a:cs typeface="Times New Roman"/>
                      </a:endParaRPr>
                    </a:p>
                  </a:txBody>
                  <a:tcPr marL="52251" marR="52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53695" algn="l"/>
                        </a:tabLst>
                      </a:pPr>
                      <a:r>
                        <a:rPr lang="ru-RU" sz="1400" dirty="0">
                          <a:solidFill>
                            <a:srgbClr val="7030A0"/>
                          </a:solidFill>
                          <a:latin typeface="Arial Narrow"/>
                          <a:ea typeface="Times New Roman"/>
                          <a:cs typeface="Times New Roman"/>
                        </a:rPr>
                        <a:t>Процесс изучения нового материала</a:t>
                      </a:r>
                      <a:endParaRPr lang="ru-RU" sz="1400" dirty="0">
                        <a:solidFill>
                          <a:srgbClr val="7030A0"/>
                        </a:solidFill>
                        <a:latin typeface="Times New Roman"/>
                        <a:ea typeface="Times New Roman"/>
                        <a:cs typeface="Times New Roman"/>
                      </a:endParaRPr>
                    </a:p>
                  </a:txBody>
                  <a:tcPr marL="52251" marR="52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53695" algn="l"/>
                        </a:tabLst>
                      </a:pPr>
                      <a:r>
                        <a:rPr lang="ru-RU" sz="1400" dirty="0">
                          <a:solidFill>
                            <a:srgbClr val="7030A0"/>
                          </a:solidFill>
                          <a:latin typeface="Arial Narrow"/>
                          <a:ea typeface="Times New Roman"/>
                          <a:cs typeface="Times New Roman"/>
                        </a:rPr>
                        <a:t>Понимание изученного материала</a:t>
                      </a:r>
                      <a:endParaRPr lang="ru-RU" sz="1400" dirty="0">
                        <a:solidFill>
                          <a:srgbClr val="7030A0"/>
                        </a:solidFill>
                        <a:latin typeface="Times New Roman"/>
                        <a:ea typeface="Times New Roman"/>
                        <a:cs typeface="Times New Roman"/>
                      </a:endParaRPr>
                    </a:p>
                  </a:txBody>
                  <a:tcPr marL="52251" marR="52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53695" algn="l"/>
                        </a:tabLst>
                      </a:pPr>
                      <a:r>
                        <a:rPr lang="ru-RU" sz="1400" dirty="0">
                          <a:solidFill>
                            <a:srgbClr val="7030A0"/>
                          </a:solidFill>
                          <a:latin typeface="Arial Narrow"/>
                          <a:ea typeface="Times New Roman"/>
                          <a:cs typeface="Times New Roman"/>
                        </a:rPr>
                        <a:t>Процесс размышления</a:t>
                      </a:r>
                      <a:endParaRPr lang="ru-RU" sz="1400" dirty="0">
                        <a:solidFill>
                          <a:srgbClr val="7030A0"/>
                        </a:solidFill>
                        <a:latin typeface="Times New Roman"/>
                        <a:ea typeface="Times New Roman"/>
                        <a:cs typeface="Times New Roman"/>
                      </a:endParaRPr>
                    </a:p>
                  </a:txBody>
                  <a:tcPr marL="52251" marR="52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53695" algn="l"/>
                        </a:tabLst>
                      </a:pPr>
                      <a:r>
                        <a:rPr lang="ru-RU" sz="1400" dirty="0">
                          <a:solidFill>
                            <a:srgbClr val="7030A0"/>
                          </a:solidFill>
                          <a:latin typeface="Arial Narrow"/>
                          <a:ea typeface="Times New Roman"/>
                          <a:cs typeface="Times New Roman"/>
                        </a:rPr>
                        <a:t>Результаты </a:t>
                      </a:r>
                      <a:r>
                        <a:rPr lang="ru-RU" sz="1400" dirty="0" err="1">
                          <a:solidFill>
                            <a:srgbClr val="7030A0"/>
                          </a:solidFill>
                          <a:latin typeface="Arial Narrow"/>
                          <a:ea typeface="Times New Roman"/>
                          <a:cs typeface="Times New Roman"/>
                        </a:rPr>
                        <a:t>суммативного</a:t>
                      </a:r>
                      <a:r>
                        <a:rPr lang="ru-RU" sz="1400" dirty="0">
                          <a:solidFill>
                            <a:srgbClr val="7030A0"/>
                          </a:solidFill>
                          <a:latin typeface="Arial Narrow"/>
                          <a:ea typeface="Times New Roman"/>
                          <a:cs typeface="Times New Roman"/>
                        </a:rPr>
                        <a:t> тестирования</a:t>
                      </a:r>
                      <a:endParaRPr lang="ru-RU" sz="1400" dirty="0">
                        <a:solidFill>
                          <a:srgbClr val="7030A0"/>
                        </a:solidFill>
                        <a:latin typeface="Times New Roman"/>
                        <a:ea typeface="Times New Roman"/>
                        <a:cs typeface="Times New Roman"/>
                      </a:endParaRPr>
                    </a:p>
                  </a:txBody>
                  <a:tcPr marL="52251" marR="52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6535">
                <a:tc>
                  <a:txBody>
                    <a:bodyPr/>
                    <a:lstStyle/>
                    <a:p>
                      <a:pPr algn="just">
                        <a:lnSpc>
                          <a:spcPct val="100000"/>
                        </a:lnSpc>
                        <a:spcAft>
                          <a:spcPts val="0"/>
                        </a:spcAft>
                        <a:tabLst>
                          <a:tab pos="353695" algn="l"/>
                        </a:tabLst>
                      </a:pPr>
                      <a:r>
                        <a:rPr lang="ru-RU" sz="1400" dirty="0">
                          <a:solidFill>
                            <a:srgbClr val="7030A0"/>
                          </a:solidFill>
                          <a:latin typeface="Arial Narrow"/>
                          <a:ea typeface="Times New Roman"/>
                          <a:cs typeface="Times New Roman"/>
                        </a:rPr>
                        <a:t>Что оценивается?</a:t>
                      </a:r>
                      <a:endParaRPr lang="ru-RU" sz="1400" dirty="0">
                        <a:solidFill>
                          <a:srgbClr val="7030A0"/>
                        </a:solidFill>
                        <a:latin typeface="Times New Roman"/>
                        <a:ea typeface="Times New Roman"/>
                        <a:cs typeface="Times New Roman"/>
                      </a:endParaRPr>
                    </a:p>
                  </a:txBody>
                  <a:tcPr marL="52251" marR="52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353695" algn="l"/>
                        </a:tabLst>
                      </a:pPr>
                      <a:r>
                        <a:rPr lang="ru-RU" sz="1400" dirty="0" smtClean="0">
                          <a:latin typeface="Arial Narrow"/>
                          <a:ea typeface="Times New Roman"/>
                          <a:cs typeface="Times New Roman"/>
                        </a:rPr>
                        <a:t>Понимание </a:t>
                      </a:r>
                      <a:r>
                        <a:rPr lang="ru-RU" sz="1400" dirty="0">
                          <a:latin typeface="Arial Narrow"/>
                          <a:ea typeface="Times New Roman"/>
                          <a:cs typeface="Times New Roman"/>
                        </a:rPr>
                        <a:t>обучающимися нового материала в процессе его </a:t>
                      </a:r>
                      <a:r>
                        <a:rPr lang="ru-RU" sz="1400" dirty="0" smtClean="0">
                          <a:latin typeface="Arial Narrow"/>
                          <a:ea typeface="Times New Roman"/>
                          <a:cs typeface="Times New Roman"/>
                        </a:rPr>
                        <a:t>изучения</a:t>
                      </a:r>
                      <a:endParaRPr lang="ru-RU" sz="1400" dirty="0">
                        <a:latin typeface="Times New Roman"/>
                        <a:ea typeface="Times New Roman"/>
                        <a:cs typeface="Times New Roman"/>
                      </a:endParaRPr>
                    </a:p>
                  </a:txBody>
                  <a:tcPr marL="52251" marR="52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353695" algn="l"/>
                        </a:tabLst>
                      </a:pPr>
                      <a:r>
                        <a:rPr lang="ru-RU" sz="1400" dirty="0">
                          <a:latin typeface="Arial Narrow"/>
                          <a:ea typeface="Times New Roman"/>
                          <a:cs typeface="Times New Roman"/>
                        </a:rPr>
                        <a:t>Понимание изученного материала</a:t>
                      </a:r>
                      <a:endParaRPr lang="ru-RU" sz="1400" dirty="0">
                        <a:latin typeface="Times New Roman"/>
                        <a:ea typeface="Times New Roman"/>
                        <a:cs typeface="Times New Roman"/>
                      </a:endParaRPr>
                    </a:p>
                  </a:txBody>
                  <a:tcPr marL="52251" marR="52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353695" algn="l"/>
                        </a:tabLst>
                      </a:pPr>
                      <a:r>
                        <a:rPr lang="ru-RU" sz="1400" dirty="0">
                          <a:latin typeface="Arial Narrow"/>
                          <a:ea typeface="Times New Roman"/>
                          <a:cs typeface="Times New Roman"/>
                        </a:rPr>
                        <a:t>Процесс размышления, который привёл обучающегося к определённому результату</a:t>
                      </a:r>
                      <a:endParaRPr lang="ru-RU" sz="1400" dirty="0">
                        <a:latin typeface="Times New Roman"/>
                        <a:ea typeface="Times New Roman"/>
                        <a:cs typeface="Times New Roman"/>
                      </a:endParaRPr>
                    </a:p>
                  </a:txBody>
                  <a:tcPr marL="52251" marR="52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353695" algn="l"/>
                        </a:tabLst>
                      </a:pPr>
                      <a:r>
                        <a:rPr lang="ru-RU" sz="1400">
                          <a:latin typeface="Arial Narrow"/>
                          <a:ea typeface="Times New Roman"/>
                          <a:cs typeface="Times New Roman"/>
                        </a:rPr>
                        <a:t>Результат выполнения тестов, контрольных заданий и других работ, проводимых с целью суммативного тестирования</a:t>
                      </a:r>
                      <a:endParaRPr lang="ru-RU" sz="1400">
                        <a:latin typeface="Times New Roman"/>
                        <a:ea typeface="Times New Roman"/>
                        <a:cs typeface="Times New Roman"/>
                      </a:endParaRPr>
                    </a:p>
                  </a:txBody>
                  <a:tcPr marL="52251" marR="52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9619">
                <a:tc>
                  <a:txBody>
                    <a:bodyPr/>
                    <a:lstStyle/>
                    <a:p>
                      <a:pPr algn="just">
                        <a:lnSpc>
                          <a:spcPct val="100000"/>
                        </a:lnSpc>
                        <a:spcAft>
                          <a:spcPts val="0"/>
                        </a:spcAft>
                        <a:tabLst>
                          <a:tab pos="353695" algn="l"/>
                        </a:tabLst>
                      </a:pPr>
                      <a:r>
                        <a:rPr lang="ru-RU" sz="1400" dirty="0">
                          <a:solidFill>
                            <a:srgbClr val="7030A0"/>
                          </a:solidFill>
                          <a:latin typeface="Arial Narrow"/>
                          <a:ea typeface="Times New Roman"/>
                          <a:cs typeface="Times New Roman"/>
                        </a:rPr>
                        <a:t>С какой целью проводится оценивание?</a:t>
                      </a:r>
                      <a:endParaRPr lang="ru-RU" sz="1400" dirty="0">
                        <a:solidFill>
                          <a:srgbClr val="7030A0"/>
                        </a:solidFill>
                        <a:latin typeface="Times New Roman"/>
                        <a:ea typeface="Times New Roman"/>
                        <a:cs typeface="Times New Roman"/>
                      </a:endParaRPr>
                    </a:p>
                  </a:txBody>
                  <a:tcPr marL="52251" marR="52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353695" algn="l"/>
                        </a:tabLst>
                      </a:pPr>
                      <a:r>
                        <a:rPr lang="ru-RU" sz="1400" dirty="0" smtClean="0">
                          <a:latin typeface="Arial Narrow"/>
                          <a:ea typeface="Times New Roman"/>
                          <a:cs typeface="Times New Roman"/>
                        </a:rPr>
                        <a:t>Выявление трудностей, у </a:t>
                      </a:r>
                      <a:r>
                        <a:rPr lang="ru-RU" sz="1400" dirty="0">
                          <a:latin typeface="Arial Narrow"/>
                          <a:ea typeface="Times New Roman"/>
                          <a:cs typeface="Times New Roman"/>
                        </a:rPr>
                        <a:t>обучающихся в ходе объяснения учителем нового материала. По </a:t>
                      </a:r>
                      <a:r>
                        <a:rPr lang="ru-RU" sz="1400" dirty="0" smtClean="0">
                          <a:latin typeface="Arial Narrow"/>
                          <a:ea typeface="Times New Roman"/>
                          <a:cs typeface="Times New Roman"/>
                        </a:rPr>
                        <a:t>итогам </a:t>
                      </a:r>
                      <a:r>
                        <a:rPr lang="ru-RU" sz="1400" dirty="0">
                          <a:latin typeface="Arial Narrow"/>
                          <a:ea typeface="Times New Roman"/>
                          <a:cs typeface="Times New Roman"/>
                        </a:rPr>
                        <a:t>оценивания учитель принимает решение об изменении скорости урока, повторном объяснении нового материала, дополнительной его отработке</a:t>
                      </a:r>
                      <a:endParaRPr lang="ru-RU" sz="1400" dirty="0">
                        <a:latin typeface="Times New Roman"/>
                        <a:ea typeface="Times New Roman"/>
                        <a:cs typeface="Times New Roman"/>
                      </a:endParaRPr>
                    </a:p>
                  </a:txBody>
                  <a:tcPr marL="52251" marR="52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353695" algn="l"/>
                        </a:tabLst>
                      </a:pPr>
                      <a:r>
                        <a:rPr lang="ru-RU" sz="1400" dirty="0" smtClean="0">
                          <a:latin typeface="Arial Narrow"/>
                          <a:ea typeface="Times New Roman"/>
                          <a:cs typeface="Times New Roman"/>
                        </a:rPr>
                        <a:t>Выявление трудностей, у </a:t>
                      </a:r>
                      <a:r>
                        <a:rPr lang="ru-RU" sz="1400" dirty="0">
                          <a:latin typeface="Arial Narrow"/>
                          <a:ea typeface="Times New Roman"/>
                          <a:cs typeface="Times New Roman"/>
                        </a:rPr>
                        <a:t>обучающихся в освоении темы (блока, раздела, параграфа). По итогам оценивания учитель принимает решение о дополнительном повторении, отработке, тренировочных упражнениях, работе обучающихся в парах, группах…</a:t>
                      </a:r>
                      <a:endParaRPr lang="ru-RU" sz="1400" dirty="0">
                        <a:latin typeface="Times New Roman"/>
                        <a:ea typeface="Times New Roman"/>
                        <a:cs typeface="Times New Roman"/>
                      </a:endParaRPr>
                    </a:p>
                  </a:txBody>
                  <a:tcPr marL="52251" marR="52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353695" algn="l"/>
                        </a:tabLst>
                      </a:pPr>
                      <a:r>
                        <a:rPr lang="ru-RU" sz="1400" dirty="0">
                          <a:latin typeface="Arial Narrow"/>
                          <a:ea typeface="Times New Roman"/>
                          <a:cs typeface="Times New Roman"/>
                        </a:rPr>
                        <a:t>Избежать случайных правильных ответов (угадывания) с целью поиска ошибок в рассуждениях учащихся, которые привели к неправильным ответам, и их исправлениям</a:t>
                      </a:r>
                      <a:endParaRPr lang="ru-RU" sz="1400" dirty="0">
                        <a:latin typeface="Times New Roman"/>
                        <a:ea typeface="Times New Roman"/>
                        <a:cs typeface="Times New Roman"/>
                      </a:endParaRPr>
                    </a:p>
                  </a:txBody>
                  <a:tcPr marL="52251" marR="52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353695" algn="l"/>
                        </a:tabLst>
                      </a:pPr>
                      <a:r>
                        <a:rPr lang="ru-RU" sz="1400" dirty="0" smtClean="0">
                          <a:latin typeface="Arial Narrow"/>
                          <a:ea typeface="Times New Roman"/>
                          <a:cs typeface="Times New Roman"/>
                        </a:rPr>
                        <a:t>Проанализировать </a:t>
                      </a:r>
                      <a:r>
                        <a:rPr lang="ru-RU" sz="1400" dirty="0">
                          <a:latin typeface="Arial Narrow"/>
                          <a:ea typeface="Times New Roman"/>
                          <a:cs typeface="Times New Roman"/>
                        </a:rPr>
                        <a:t>задания </a:t>
                      </a:r>
                      <a:r>
                        <a:rPr lang="ru-RU" sz="1400" dirty="0" err="1">
                          <a:latin typeface="Arial Narrow"/>
                          <a:ea typeface="Times New Roman"/>
                          <a:cs typeface="Times New Roman"/>
                        </a:rPr>
                        <a:t>суммативного</a:t>
                      </a:r>
                      <a:r>
                        <a:rPr lang="ru-RU" sz="1400" dirty="0">
                          <a:latin typeface="Arial Narrow"/>
                          <a:ea typeface="Times New Roman"/>
                          <a:cs typeface="Times New Roman"/>
                        </a:rPr>
                        <a:t> тестирования с целью определения их сложности для обучающихся, проанализировать ошибки и определить пути их исправления</a:t>
                      </a:r>
                      <a:endParaRPr lang="ru-RU" sz="1400" dirty="0">
                        <a:latin typeface="Times New Roman"/>
                        <a:ea typeface="Times New Roman"/>
                        <a:cs typeface="Times New Roman"/>
                      </a:endParaRPr>
                    </a:p>
                  </a:txBody>
                  <a:tcPr marL="52251" marR="52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8914">
                <a:tc>
                  <a:txBody>
                    <a:bodyPr/>
                    <a:lstStyle/>
                    <a:p>
                      <a:pPr algn="just">
                        <a:lnSpc>
                          <a:spcPct val="100000"/>
                        </a:lnSpc>
                        <a:spcAft>
                          <a:spcPts val="0"/>
                        </a:spcAft>
                        <a:tabLst>
                          <a:tab pos="353695" algn="l"/>
                        </a:tabLst>
                      </a:pPr>
                      <a:r>
                        <a:rPr lang="ru-RU" sz="1400" dirty="0">
                          <a:solidFill>
                            <a:srgbClr val="7030A0"/>
                          </a:solidFill>
                          <a:latin typeface="Arial Narrow"/>
                          <a:ea typeface="Times New Roman"/>
                          <a:cs typeface="Times New Roman"/>
                        </a:rPr>
                        <a:t>Когда проводится оценивание?</a:t>
                      </a:r>
                      <a:endParaRPr lang="ru-RU" sz="1400" dirty="0">
                        <a:solidFill>
                          <a:srgbClr val="7030A0"/>
                        </a:solidFill>
                        <a:latin typeface="Times New Roman"/>
                        <a:ea typeface="Times New Roman"/>
                        <a:cs typeface="Times New Roman"/>
                      </a:endParaRPr>
                    </a:p>
                  </a:txBody>
                  <a:tcPr marL="52251" marR="522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353695" algn="l"/>
                        </a:tabLst>
                      </a:pPr>
                      <a:r>
                        <a:rPr lang="ru-RU" sz="1400" dirty="0">
                          <a:latin typeface="Arial Narrow"/>
                          <a:ea typeface="Times New Roman"/>
                          <a:cs typeface="Times New Roman"/>
                        </a:rPr>
                        <a:t>В течение всего урока, по мере объяснения нового материала</a:t>
                      </a:r>
                      <a:endParaRPr lang="ru-RU" sz="1400" dirty="0">
                        <a:latin typeface="Times New Roman"/>
                        <a:ea typeface="Times New Roman"/>
                        <a:cs typeface="Times New Roman"/>
                      </a:endParaRPr>
                    </a:p>
                  </a:txBody>
                  <a:tcPr marL="52251" marR="52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353695" algn="l"/>
                        </a:tabLst>
                      </a:pPr>
                      <a:r>
                        <a:rPr lang="ru-RU" sz="1400">
                          <a:latin typeface="Arial Narrow"/>
                          <a:ea typeface="Times New Roman"/>
                          <a:cs typeface="Times New Roman"/>
                        </a:rPr>
                        <a:t>По итогам прохождения темы (блока, раздела, параграфа), как правило перед проведением суммативного оценивания</a:t>
                      </a:r>
                      <a:endParaRPr lang="ru-RU" sz="1400">
                        <a:latin typeface="Times New Roman"/>
                        <a:ea typeface="Times New Roman"/>
                        <a:cs typeface="Times New Roman"/>
                      </a:endParaRPr>
                    </a:p>
                  </a:txBody>
                  <a:tcPr marL="52251" marR="52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353695" algn="l"/>
                        </a:tabLst>
                      </a:pPr>
                      <a:r>
                        <a:rPr lang="ru-RU" sz="1400">
                          <a:latin typeface="Arial Narrow"/>
                          <a:ea typeface="Times New Roman"/>
                          <a:cs typeface="Times New Roman"/>
                        </a:rPr>
                        <a:t>В любое время, когда необходимо оценить процесс достижения результата</a:t>
                      </a:r>
                      <a:endParaRPr lang="ru-RU" sz="1400">
                        <a:latin typeface="Times New Roman"/>
                        <a:ea typeface="Times New Roman"/>
                        <a:cs typeface="Times New Roman"/>
                      </a:endParaRPr>
                    </a:p>
                  </a:txBody>
                  <a:tcPr marL="52251" marR="52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353695" algn="l"/>
                        </a:tabLst>
                      </a:pPr>
                      <a:r>
                        <a:rPr lang="ru-RU" sz="1400" dirty="0">
                          <a:latin typeface="Arial Narrow"/>
                          <a:ea typeface="Times New Roman"/>
                          <a:cs typeface="Times New Roman"/>
                        </a:rPr>
                        <a:t>После получения </a:t>
                      </a:r>
                      <a:r>
                        <a:rPr lang="ru-RU" sz="1400" dirty="0" smtClean="0">
                          <a:latin typeface="Arial Narrow"/>
                          <a:ea typeface="Times New Roman"/>
                          <a:cs typeface="Times New Roman"/>
                        </a:rPr>
                        <a:t>результатов </a:t>
                      </a:r>
                      <a:r>
                        <a:rPr lang="ru-RU" sz="1400" dirty="0" err="1">
                          <a:latin typeface="Arial Narrow"/>
                          <a:ea typeface="Times New Roman"/>
                          <a:cs typeface="Times New Roman"/>
                        </a:rPr>
                        <a:t>суммативного</a:t>
                      </a:r>
                      <a:r>
                        <a:rPr lang="ru-RU" sz="1400" dirty="0">
                          <a:latin typeface="Arial Narrow"/>
                          <a:ea typeface="Times New Roman"/>
                          <a:cs typeface="Times New Roman"/>
                        </a:rPr>
                        <a:t> оценивания</a:t>
                      </a:r>
                      <a:endParaRPr lang="ru-RU" sz="1400" dirty="0">
                        <a:latin typeface="Times New Roman"/>
                        <a:ea typeface="Times New Roman"/>
                        <a:cs typeface="Times New Roman"/>
                      </a:endParaRPr>
                    </a:p>
                  </a:txBody>
                  <a:tcPr marL="52251" marR="52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42846" y="285725"/>
          <a:ext cx="8786873" cy="5932203"/>
        </p:xfrm>
        <a:graphic>
          <a:graphicData uri="http://schemas.openxmlformats.org/drawingml/2006/table">
            <a:tbl>
              <a:tblPr/>
              <a:tblGrid>
                <a:gridCol w="1734528"/>
                <a:gridCol w="1746831"/>
                <a:gridCol w="1745073"/>
                <a:gridCol w="1890209"/>
                <a:gridCol w="1670232"/>
              </a:tblGrid>
              <a:tr h="714383">
                <a:tc>
                  <a:txBody>
                    <a:bodyPr/>
                    <a:lstStyle/>
                    <a:p>
                      <a:pPr algn="ctr">
                        <a:lnSpc>
                          <a:spcPct val="100000"/>
                        </a:lnSpc>
                        <a:spcAft>
                          <a:spcPts val="0"/>
                        </a:spcAft>
                        <a:tabLst>
                          <a:tab pos="353695" algn="l"/>
                        </a:tabLst>
                      </a:pPr>
                      <a:r>
                        <a:rPr lang="ru-RU" sz="1800" dirty="0">
                          <a:solidFill>
                            <a:srgbClr val="7030A0"/>
                          </a:solidFill>
                          <a:latin typeface="Arial Narrow"/>
                          <a:ea typeface="Times New Roman"/>
                          <a:cs typeface="Times New Roman"/>
                        </a:rPr>
                        <a:t>Процесс изучения нового материала </a:t>
                      </a:r>
                      <a:endParaRPr lang="ru-RU" sz="1800" dirty="0">
                        <a:solidFill>
                          <a:srgbClr val="7030A0"/>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53695" algn="l"/>
                        </a:tabLst>
                      </a:pPr>
                      <a:r>
                        <a:rPr lang="ru-RU" sz="1800" dirty="0">
                          <a:solidFill>
                            <a:srgbClr val="7030A0"/>
                          </a:solidFill>
                          <a:latin typeface="Arial Narrow"/>
                          <a:ea typeface="Times New Roman"/>
                          <a:cs typeface="Times New Roman"/>
                        </a:rPr>
                        <a:t>Понимание изученного материала</a:t>
                      </a:r>
                      <a:endParaRPr lang="ru-RU" sz="1800" dirty="0">
                        <a:solidFill>
                          <a:srgbClr val="7030A0"/>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53695" algn="l"/>
                        </a:tabLst>
                      </a:pPr>
                      <a:r>
                        <a:rPr lang="ru-RU" sz="1800" dirty="0">
                          <a:solidFill>
                            <a:srgbClr val="7030A0"/>
                          </a:solidFill>
                          <a:latin typeface="Arial Narrow"/>
                          <a:ea typeface="Times New Roman"/>
                          <a:cs typeface="Times New Roman"/>
                        </a:rPr>
                        <a:t>Понимание изученного материала</a:t>
                      </a:r>
                      <a:endParaRPr lang="ru-RU" sz="1800" dirty="0">
                        <a:solidFill>
                          <a:srgbClr val="7030A0"/>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53695" algn="l"/>
                        </a:tabLst>
                      </a:pPr>
                      <a:r>
                        <a:rPr lang="ru-RU" sz="1800" dirty="0">
                          <a:solidFill>
                            <a:srgbClr val="7030A0"/>
                          </a:solidFill>
                          <a:latin typeface="Arial Narrow"/>
                          <a:ea typeface="Times New Roman"/>
                          <a:cs typeface="Times New Roman"/>
                        </a:rPr>
                        <a:t>Процесс размышления</a:t>
                      </a:r>
                      <a:endParaRPr lang="ru-RU" sz="1800" dirty="0">
                        <a:solidFill>
                          <a:srgbClr val="7030A0"/>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53695" algn="l"/>
                        </a:tabLst>
                      </a:pPr>
                      <a:r>
                        <a:rPr lang="ru-RU" sz="1800" dirty="0">
                          <a:solidFill>
                            <a:srgbClr val="7030A0"/>
                          </a:solidFill>
                          <a:latin typeface="Arial Narrow"/>
                          <a:ea typeface="Times New Roman"/>
                          <a:cs typeface="Times New Roman"/>
                        </a:rPr>
                        <a:t>Результаты </a:t>
                      </a:r>
                      <a:r>
                        <a:rPr lang="ru-RU" sz="1800" dirty="0" err="1">
                          <a:solidFill>
                            <a:srgbClr val="7030A0"/>
                          </a:solidFill>
                          <a:latin typeface="Arial Narrow"/>
                          <a:ea typeface="Times New Roman"/>
                          <a:cs typeface="Times New Roman"/>
                        </a:rPr>
                        <a:t>суммативного</a:t>
                      </a:r>
                      <a:r>
                        <a:rPr lang="ru-RU" sz="1800" dirty="0">
                          <a:solidFill>
                            <a:srgbClr val="7030A0"/>
                          </a:solidFill>
                          <a:latin typeface="Arial Narrow"/>
                          <a:ea typeface="Times New Roman"/>
                          <a:cs typeface="Times New Roman"/>
                        </a:rPr>
                        <a:t> тестирования</a:t>
                      </a:r>
                      <a:endParaRPr lang="ru-RU" sz="1800" dirty="0">
                        <a:solidFill>
                          <a:srgbClr val="7030A0"/>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066">
                <a:tc>
                  <a:txBody>
                    <a:bodyPr/>
                    <a:lstStyle/>
                    <a:p>
                      <a:pPr algn="ctr">
                        <a:lnSpc>
                          <a:spcPct val="100000"/>
                        </a:lnSpc>
                        <a:spcAft>
                          <a:spcPts val="0"/>
                        </a:spcAft>
                        <a:tabLst>
                          <a:tab pos="353695" algn="l"/>
                        </a:tabLst>
                      </a:pPr>
                      <a:r>
                        <a:rPr lang="ru-RU" sz="1800" dirty="0">
                          <a:latin typeface="Arial Narrow"/>
                          <a:ea typeface="Times New Roman"/>
                          <a:cs typeface="Times New Roman"/>
                        </a:rPr>
                        <a:t>«Светофор»</a:t>
                      </a:r>
                      <a:endParaRPr lang="ru-RU"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53695" algn="l"/>
                        </a:tabLst>
                      </a:pPr>
                      <a:r>
                        <a:rPr lang="ru-RU" sz="1800" dirty="0">
                          <a:latin typeface="Arial Narrow"/>
                          <a:ea typeface="Times New Roman"/>
                          <a:cs typeface="Times New Roman"/>
                        </a:rPr>
                        <a:t>«Одноминутное эссе»</a:t>
                      </a:r>
                      <a:endParaRPr lang="ru-RU"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53695" algn="l"/>
                        </a:tabLst>
                      </a:pPr>
                      <a:r>
                        <a:rPr lang="ru-RU" sz="1800" dirty="0">
                          <a:latin typeface="Arial Narrow"/>
                          <a:ea typeface="Times New Roman"/>
                          <a:cs typeface="Times New Roman"/>
                        </a:rPr>
                        <a:t>«Ученик-репортёр»</a:t>
                      </a:r>
                      <a:endParaRPr lang="ru-RU"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53695" algn="l"/>
                        </a:tabLst>
                      </a:pPr>
                      <a:r>
                        <a:rPr lang="ru-RU" sz="1800" dirty="0">
                          <a:latin typeface="Arial Narrow"/>
                          <a:ea typeface="Times New Roman"/>
                          <a:cs typeface="Times New Roman"/>
                        </a:rPr>
                        <a:t>«Рассуждение по алгоритму»</a:t>
                      </a:r>
                      <a:endParaRPr lang="ru-RU"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53695" algn="l"/>
                        </a:tabLst>
                      </a:pPr>
                      <a:r>
                        <a:rPr lang="ru-RU" sz="1800" dirty="0">
                          <a:latin typeface="Arial Narrow"/>
                          <a:ea typeface="Times New Roman"/>
                          <a:cs typeface="Times New Roman"/>
                        </a:rPr>
                        <a:t>«Топ-3»</a:t>
                      </a:r>
                      <a:endParaRPr lang="ru-RU"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1404">
                <a:tc>
                  <a:txBody>
                    <a:bodyPr/>
                    <a:lstStyle/>
                    <a:p>
                      <a:pPr algn="ctr">
                        <a:lnSpc>
                          <a:spcPct val="100000"/>
                        </a:lnSpc>
                        <a:spcAft>
                          <a:spcPts val="0"/>
                        </a:spcAft>
                        <a:tabLst>
                          <a:tab pos="353695" algn="l"/>
                        </a:tabLst>
                      </a:pPr>
                      <a:r>
                        <a:rPr lang="ru-RU" sz="1800" dirty="0">
                          <a:latin typeface="Arial Narrow"/>
                          <a:ea typeface="Times New Roman"/>
                          <a:cs typeface="Times New Roman"/>
                        </a:rPr>
                        <a:t>«Сигналы рукой»</a:t>
                      </a:r>
                      <a:endParaRPr lang="ru-RU"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53695" algn="l"/>
                        </a:tabLst>
                      </a:pPr>
                      <a:r>
                        <a:rPr lang="ru-RU" sz="1800" dirty="0">
                          <a:latin typeface="Arial Narrow"/>
                          <a:ea typeface="Times New Roman"/>
                          <a:cs typeface="Times New Roman"/>
                        </a:rPr>
                        <a:t>«Цепочки заметок»</a:t>
                      </a:r>
                      <a:endParaRPr lang="ru-RU"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53695" algn="l"/>
                        </a:tabLst>
                      </a:pPr>
                      <a:r>
                        <a:rPr lang="ru-RU" sz="1800" dirty="0">
                          <a:latin typeface="Arial Narrow"/>
                          <a:ea typeface="Times New Roman"/>
                          <a:cs typeface="Times New Roman"/>
                        </a:rPr>
                        <a:t>«Матрица запоминания»</a:t>
                      </a:r>
                      <a:endParaRPr lang="ru-RU"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53695" algn="l"/>
                        </a:tabLst>
                      </a:pPr>
                      <a:r>
                        <a:rPr lang="ru-RU" sz="1800" dirty="0">
                          <a:latin typeface="Arial Narrow"/>
                          <a:ea typeface="Times New Roman"/>
                          <a:cs typeface="Times New Roman"/>
                        </a:rPr>
                        <a:t>«</a:t>
                      </a:r>
                      <a:r>
                        <a:rPr lang="ru-RU" sz="1800" dirty="0" err="1">
                          <a:latin typeface="Arial Narrow"/>
                          <a:ea typeface="Times New Roman"/>
                          <a:cs typeface="Times New Roman"/>
                        </a:rPr>
                        <a:t>Метапознавательное</a:t>
                      </a:r>
                      <a:r>
                        <a:rPr lang="ru-RU" sz="1800" dirty="0">
                          <a:latin typeface="Arial Narrow"/>
                          <a:ea typeface="Times New Roman"/>
                          <a:cs typeface="Times New Roman"/>
                        </a:rPr>
                        <a:t> интервью»</a:t>
                      </a:r>
                      <a:endParaRPr lang="ru-RU"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53695" algn="l"/>
                        </a:tabLst>
                      </a:pPr>
                      <a:r>
                        <a:rPr lang="ru-RU" sz="1800" dirty="0">
                          <a:latin typeface="Arial Narrow"/>
                          <a:ea typeface="Times New Roman"/>
                          <a:cs typeface="Times New Roman"/>
                        </a:rPr>
                        <a:t>«Вопросы для тестов»</a:t>
                      </a:r>
                      <a:endParaRPr lang="ru-RU"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3411">
                <a:tc>
                  <a:txBody>
                    <a:bodyPr/>
                    <a:lstStyle/>
                    <a:p>
                      <a:pPr algn="ctr">
                        <a:lnSpc>
                          <a:spcPct val="100000"/>
                        </a:lnSpc>
                        <a:spcAft>
                          <a:spcPts val="0"/>
                        </a:spcAft>
                        <a:tabLst>
                          <a:tab pos="353695" algn="l"/>
                        </a:tabLst>
                      </a:pPr>
                      <a:r>
                        <a:rPr lang="ru-RU" sz="1800">
                          <a:latin typeface="Arial Narrow"/>
                          <a:ea typeface="Times New Roman"/>
                          <a:cs typeface="Times New Roman"/>
                        </a:rPr>
                        <a:t>«Речевые образцы»</a:t>
                      </a:r>
                      <a:endParaRPr lang="ru-RU"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53695" algn="l"/>
                        </a:tabLst>
                      </a:pPr>
                      <a:r>
                        <a:rPr lang="ru-RU" sz="1800" dirty="0">
                          <a:latin typeface="Arial Narrow"/>
                          <a:ea typeface="Times New Roman"/>
                          <a:cs typeface="Times New Roman"/>
                        </a:rPr>
                        <a:t>«Карты приложений»</a:t>
                      </a:r>
                      <a:endParaRPr lang="ru-RU"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53695" algn="l"/>
                        </a:tabLst>
                      </a:pPr>
                      <a:r>
                        <a:rPr lang="ru-RU" sz="1800" dirty="0">
                          <a:latin typeface="Arial Narrow"/>
                          <a:ea typeface="Times New Roman"/>
                          <a:cs typeface="Times New Roman"/>
                        </a:rPr>
                        <a:t>«Аффективный </a:t>
                      </a:r>
                      <a:r>
                        <a:rPr lang="ru-RU" sz="1800" dirty="0" err="1">
                          <a:latin typeface="Arial Narrow"/>
                          <a:ea typeface="Times New Roman"/>
                          <a:cs typeface="Times New Roman"/>
                        </a:rPr>
                        <a:t>опросник</a:t>
                      </a:r>
                      <a:r>
                        <a:rPr lang="ru-RU" sz="1800" dirty="0">
                          <a:latin typeface="Arial Narrow"/>
                          <a:ea typeface="Times New Roman"/>
                          <a:cs typeface="Times New Roman"/>
                        </a:rPr>
                        <a:t>»</a:t>
                      </a:r>
                      <a:endParaRPr lang="ru-RU"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53695" algn="l"/>
                        </a:tabLst>
                      </a:pPr>
                      <a:r>
                        <a:rPr lang="ru-RU" sz="1800" dirty="0">
                          <a:latin typeface="Arial Narrow"/>
                          <a:ea typeface="Times New Roman"/>
                          <a:cs typeface="Times New Roman"/>
                        </a:rPr>
                        <a:t>«Уточнение с помощью вопроса «Почему?»</a:t>
                      </a:r>
                      <a:endParaRPr lang="ru-RU"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53695" algn="l"/>
                        </a:tabLst>
                      </a:pPr>
                      <a:r>
                        <a:rPr lang="ru-RU" sz="1800" dirty="0">
                          <a:latin typeface="Arial Narrow"/>
                          <a:ea typeface="Times New Roman"/>
                          <a:cs typeface="Times New Roman"/>
                        </a:rPr>
                        <a:t>«Классификация ошибок»</a:t>
                      </a:r>
                      <a:endParaRPr lang="ru-RU"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0166">
                <a:tc>
                  <a:txBody>
                    <a:bodyPr/>
                    <a:lstStyle/>
                    <a:p>
                      <a:pPr algn="ctr">
                        <a:lnSpc>
                          <a:spcPct val="100000"/>
                        </a:lnSpc>
                        <a:spcAft>
                          <a:spcPts val="0"/>
                        </a:spcAft>
                        <a:tabLst>
                          <a:tab pos="353695" algn="l"/>
                        </a:tabLst>
                      </a:pPr>
                      <a:r>
                        <a:rPr lang="ru-RU" sz="1800">
                          <a:latin typeface="Arial Narrow"/>
                          <a:ea typeface="Times New Roman"/>
                          <a:cs typeface="Times New Roman"/>
                        </a:rPr>
                        <a:t>«Измерение температуры»</a:t>
                      </a:r>
                      <a:endParaRPr lang="ru-RU"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53695" algn="l"/>
                        </a:tabLst>
                      </a:pPr>
                      <a:r>
                        <a:rPr lang="ru-RU" sz="1800">
                          <a:latin typeface="Arial Narrow"/>
                          <a:ea typeface="Times New Roman"/>
                          <a:cs typeface="Times New Roman"/>
                        </a:rPr>
                        <a:t>«Недельный отчёт»</a:t>
                      </a:r>
                      <a:endParaRPr lang="ru-RU"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53695" algn="l"/>
                        </a:tabLst>
                      </a:pPr>
                      <a:r>
                        <a:rPr lang="ru-RU" sz="1800" dirty="0">
                          <a:latin typeface="Arial Narrow"/>
                          <a:ea typeface="Times New Roman"/>
                          <a:cs typeface="Times New Roman"/>
                        </a:rPr>
                        <a:t>«Две звезды и желание»</a:t>
                      </a:r>
                      <a:endParaRPr lang="ru-RU"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53695" algn="l"/>
                        </a:tabLst>
                      </a:pPr>
                      <a:r>
                        <a:rPr lang="ru-RU" sz="1800" dirty="0">
                          <a:latin typeface="Arial Narrow"/>
                          <a:ea typeface="Times New Roman"/>
                          <a:cs typeface="Times New Roman"/>
                        </a:rPr>
                        <a:t>«Правильные вопросы»</a:t>
                      </a:r>
                      <a:endParaRPr lang="ru-RU"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53695" algn="l"/>
                        </a:tabLst>
                      </a:pPr>
                      <a:r>
                        <a:rPr lang="ru-RU" sz="1800" dirty="0">
                          <a:latin typeface="Arial Narrow"/>
                          <a:ea typeface="Times New Roman"/>
                          <a:cs typeface="Times New Roman"/>
                        </a:rPr>
                        <a:t>«Сравнение с образцом»</a:t>
                      </a:r>
                      <a:endParaRPr lang="ru-RU"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845">
                <a:tc>
                  <a:txBody>
                    <a:bodyPr/>
                    <a:lstStyle/>
                    <a:p>
                      <a:pPr algn="ctr">
                        <a:lnSpc>
                          <a:spcPct val="100000"/>
                        </a:lnSpc>
                        <a:spcAft>
                          <a:spcPts val="0"/>
                        </a:spcAft>
                        <a:tabLst>
                          <a:tab pos="353695" algn="l"/>
                        </a:tabLst>
                      </a:pPr>
                      <a:r>
                        <a:rPr lang="ru-RU" sz="1800">
                          <a:latin typeface="Arial Narrow"/>
                          <a:ea typeface="Times New Roman"/>
                          <a:cs typeface="Times New Roman"/>
                        </a:rPr>
                        <a:t>«Карточки»</a:t>
                      </a:r>
                      <a:endParaRPr lang="ru-RU"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53695" algn="l"/>
                        </a:tabLst>
                      </a:pPr>
                      <a:r>
                        <a:rPr lang="ru-RU" sz="1800">
                          <a:latin typeface="Arial Narrow"/>
                          <a:ea typeface="Times New Roman"/>
                          <a:cs typeface="Times New Roman"/>
                        </a:rPr>
                        <a:t>«Индекс карточки»</a:t>
                      </a:r>
                      <a:endParaRPr lang="ru-RU"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53695" algn="l"/>
                        </a:tabLst>
                      </a:pPr>
                      <a:r>
                        <a:rPr lang="ru-RU" sz="1800" dirty="0">
                          <a:latin typeface="Arial Narrow"/>
                          <a:ea typeface="Times New Roman"/>
                          <a:cs typeface="Times New Roman"/>
                        </a:rPr>
                        <a:t>«Вопросы для тестов»</a:t>
                      </a:r>
                      <a:endParaRPr lang="ru-RU"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53695" algn="l"/>
                        </a:tabLst>
                      </a:pPr>
                      <a:r>
                        <a:rPr lang="ru-RU" sz="1800" dirty="0">
                          <a:latin typeface="Arial Narrow"/>
                          <a:ea typeface="Times New Roman"/>
                          <a:cs typeface="Times New Roman"/>
                        </a:rPr>
                        <a:t>«Поиск ошибки»</a:t>
                      </a:r>
                      <a:endParaRPr lang="ru-RU"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53695" algn="l"/>
                        </a:tabLst>
                      </a:pPr>
                      <a:r>
                        <a:rPr lang="ru-RU" sz="1800" dirty="0">
                          <a:latin typeface="Arial Narrow"/>
                          <a:ea typeface="Times New Roman"/>
                          <a:cs typeface="Times New Roman"/>
                        </a:rPr>
                        <a:t>«Доска помощи»</a:t>
                      </a:r>
                      <a:endParaRPr lang="ru-RU"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4277">
                <a:tc>
                  <a:txBody>
                    <a:bodyPr/>
                    <a:lstStyle/>
                    <a:p>
                      <a:pPr algn="ctr">
                        <a:lnSpc>
                          <a:spcPct val="100000"/>
                        </a:lnSpc>
                        <a:spcAft>
                          <a:spcPts val="0"/>
                        </a:spcAft>
                        <a:tabLst>
                          <a:tab pos="353695" algn="l"/>
                        </a:tabLst>
                      </a:pPr>
                      <a:r>
                        <a:rPr lang="ru-RU" sz="1800">
                          <a:latin typeface="Arial Narrow"/>
                          <a:ea typeface="Times New Roman"/>
                          <a:cs typeface="Times New Roman"/>
                        </a:rPr>
                        <a:t>«Умная зарядка»</a:t>
                      </a:r>
                      <a:endParaRPr lang="ru-RU"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53695" algn="l"/>
                        </a:tabLst>
                      </a:pPr>
                      <a:r>
                        <a:rPr lang="ru-RU" sz="1800">
                          <a:latin typeface="Arial Narrow"/>
                          <a:ea typeface="Times New Roman"/>
                          <a:cs typeface="Times New Roman"/>
                        </a:rPr>
                        <a:t>«Квадраты»</a:t>
                      </a:r>
                      <a:endParaRPr lang="ru-RU"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53695" algn="l"/>
                        </a:tabLst>
                      </a:pPr>
                      <a:r>
                        <a:rPr lang="ru-RU" sz="1800">
                          <a:latin typeface="Arial Narrow"/>
                          <a:ea typeface="Times New Roman"/>
                          <a:cs typeface="Times New Roman"/>
                        </a:rPr>
                        <a:t>«Поиск ошибки»</a:t>
                      </a:r>
                      <a:endParaRPr lang="ru-RU"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53695" algn="l"/>
                        </a:tabLst>
                      </a:pPr>
                      <a:r>
                        <a:rPr lang="ru-RU" sz="1800" dirty="0">
                          <a:latin typeface="Arial Narrow"/>
                          <a:ea typeface="Times New Roman"/>
                          <a:cs typeface="Times New Roman"/>
                        </a:rPr>
                        <a:t>«Упрощение»</a:t>
                      </a:r>
                      <a:endParaRPr lang="ru-RU"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53695" algn="l"/>
                        </a:tabLst>
                      </a:pPr>
                      <a:endParaRPr lang="ru-RU" sz="1800" dirty="0">
                        <a:latin typeface="Arial Narrow"/>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628">
                <a:tc>
                  <a:txBody>
                    <a:bodyPr/>
                    <a:lstStyle/>
                    <a:p>
                      <a:pPr algn="ctr">
                        <a:lnSpc>
                          <a:spcPct val="100000"/>
                        </a:lnSpc>
                        <a:spcAft>
                          <a:spcPts val="0"/>
                        </a:spcAft>
                        <a:tabLst>
                          <a:tab pos="353695" algn="l"/>
                        </a:tabLst>
                      </a:pPr>
                      <a:endParaRPr lang="ru-RU" sz="1800">
                        <a:latin typeface="Arial Narrow"/>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53695" algn="l"/>
                        </a:tabLst>
                      </a:pPr>
                      <a:r>
                        <a:rPr lang="ru-RU" sz="1800">
                          <a:latin typeface="Arial Narrow"/>
                          <a:ea typeface="Times New Roman"/>
                          <a:cs typeface="Times New Roman"/>
                        </a:rPr>
                        <a:t>«Речевые образцы»</a:t>
                      </a:r>
                      <a:endParaRPr lang="ru-RU"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53695" algn="l"/>
                        </a:tabLst>
                      </a:pPr>
                      <a:r>
                        <a:rPr lang="ru-RU" sz="1800">
                          <a:latin typeface="Arial Narrow"/>
                          <a:ea typeface="Times New Roman"/>
                          <a:cs typeface="Times New Roman"/>
                        </a:rPr>
                        <a:t>«Упрощение»</a:t>
                      </a:r>
                      <a:endParaRPr lang="ru-RU"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53695" algn="l"/>
                        </a:tabLst>
                      </a:pPr>
                      <a:r>
                        <a:rPr lang="ru-RU" sz="1800" dirty="0">
                          <a:latin typeface="Arial Narrow"/>
                          <a:ea typeface="Times New Roman"/>
                          <a:cs typeface="Times New Roman"/>
                        </a:rPr>
                        <a:t>«Если бы я был учителем»</a:t>
                      </a:r>
                      <a:endParaRPr lang="ru-RU"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53695" algn="l"/>
                        </a:tabLst>
                      </a:pPr>
                      <a:endParaRPr lang="ru-RU" sz="1800" dirty="0">
                        <a:latin typeface="Arial Narrow"/>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628">
                <a:tc>
                  <a:txBody>
                    <a:bodyPr/>
                    <a:lstStyle/>
                    <a:p>
                      <a:pPr algn="ctr">
                        <a:lnSpc>
                          <a:spcPct val="100000"/>
                        </a:lnSpc>
                        <a:spcAft>
                          <a:spcPts val="0"/>
                        </a:spcAft>
                        <a:tabLst>
                          <a:tab pos="353695" algn="l"/>
                        </a:tabLst>
                      </a:pPr>
                      <a:endParaRPr lang="ru-RU" sz="1800">
                        <a:latin typeface="Arial Narrow"/>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53695" algn="l"/>
                        </a:tabLst>
                      </a:pPr>
                      <a:r>
                        <a:rPr lang="ru-RU" sz="1800">
                          <a:latin typeface="Arial Narrow"/>
                          <a:ea typeface="Times New Roman"/>
                          <a:cs typeface="Times New Roman"/>
                        </a:rPr>
                        <a:t>«Если бы я был учителем»</a:t>
                      </a:r>
                      <a:endParaRPr lang="ru-RU"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53695" algn="l"/>
                        </a:tabLst>
                      </a:pPr>
                      <a:r>
                        <a:rPr lang="ru-RU" sz="1800">
                          <a:latin typeface="Arial Narrow"/>
                          <a:ea typeface="Times New Roman"/>
                          <a:cs typeface="Times New Roman"/>
                        </a:rPr>
                        <a:t>«Перевод информации»</a:t>
                      </a:r>
                      <a:endParaRPr lang="ru-RU"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53695" algn="l"/>
                        </a:tabLst>
                      </a:pPr>
                      <a:r>
                        <a:rPr lang="ru-RU" sz="1800">
                          <a:latin typeface="Arial Narrow"/>
                          <a:ea typeface="Times New Roman"/>
                          <a:cs typeface="Times New Roman"/>
                        </a:rPr>
                        <a:t>«Речевые образцы»</a:t>
                      </a:r>
                      <a:endParaRPr lang="ru-RU"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53695" algn="l"/>
                        </a:tabLst>
                      </a:pPr>
                      <a:endParaRPr lang="ru-RU" sz="1800" dirty="0">
                        <a:latin typeface="Arial Narrow"/>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628">
                <a:tc>
                  <a:txBody>
                    <a:bodyPr/>
                    <a:lstStyle/>
                    <a:p>
                      <a:pPr algn="ctr">
                        <a:lnSpc>
                          <a:spcPct val="100000"/>
                        </a:lnSpc>
                        <a:spcAft>
                          <a:spcPts val="0"/>
                        </a:spcAft>
                        <a:tabLst>
                          <a:tab pos="353695" algn="l"/>
                        </a:tabLst>
                      </a:pPr>
                      <a:endParaRPr lang="ru-RU" sz="1800">
                        <a:latin typeface="Arial Narrow"/>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53695" algn="l"/>
                        </a:tabLst>
                      </a:pPr>
                      <a:r>
                        <a:rPr lang="ru-RU" sz="1800">
                          <a:latin typeface="Arial Narrow"/>
                          <a:ea typeface="Times New Roman"/>
                          <a:cs typeface="Times New Roman"/>
                        </a:rPr>
                        <a:t>«Матрица наблюдений»</a:t>
                      </a:r>
                      <a:endParaRPr lang="ru-RU"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53695" algn="l"/>
                        </a:tabLst>
                      </a:pPr>
                      <a:r>
                        <a:rPr lang="ru-RU" sz="1800">
                          <a:latin typeface="Arial Narrow"/>
                          <a:ea typeface="Times New Roman"/>
                          <a:cs typeface="Times New Roman"/>
                        </a:rPr>
                        <a:t>«Карточки»</a:t>
                      </a:r>
                      <a:endParaRPr lang="ru-RU"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53695" algn="l"/>
                        </a:tabLst>
                      </a:pPr>
                      <a:r>
                        <a:rPr lang="ru-RU" sz="1800">
                          <a:latin typeface="Arial Narrow"/>
                          <a:ea typeface="Times New Roman"/>
                          <a:cs typeface="Times New Roman"/>
                        </a:rPr>
                        <a:t>«Матрица наблюдений»</a:t>
                      </a:r>
                      <a:endParaRPr lang="ru-RU"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53695" algn="l"/>
                        </a:tabLst>
                      </a:pPr>
                      <a:endParaRPr lang="ru-RU" sz="1800" dirty="0">
                        <a:latin typeface="Arial Narrow"/>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42844" y="142852"/>
          <a:ext cx="8715436" cy="6162684"/>
        </p:xfrm>
        <a:graphic>
          <a:graphicData uri="http://schemas.openxmlformats.org/drawingml/2006/table">
            <a:tbl>
              <a:tblPr/>
              <a:tblGrid>
                <a:gridCol w="2071702"/>
                <a:gridCol w="3357586"/>
                <a:gridCol w="3286148"/>
              </a:tblGrid>
              <a:tr h="428628">
                <a:tc gridSpan="3">
                  <a:txBody>
                    <a:bodyPr/>
                    <a:lstStyle/>
                    <a:p>
                      <a:pPr algn="ctr">
                        <a:lnSpc>
                          <a:spcPct val="100000"/>
                        </a:lnSpc>
                        <a:spcAft>
                          <a:spcPts val="0"/>
                        </a:spcAft>
                        <a:tabLst>
                          <a:tab pos="326390" algn="l"/>
                        </a:tabLst>
                      </a:pPr>
                      <a:r>
                        <a:rPr lang="ru-RU" sz="2000" dirty="0" smtClean="0">
                          <a:solidFill>
                            <a:srgbClr val="7030A0"/>
                          </a:solidFill>
                          <a:latin typeface="Arial Narrow"/>
                          <a:ea typeface="Times New Roman"/>
                          <a:cs typeface="Times New Roman"/>
                        </a:rPr>
                        <a:t>Приёмы </a:t>
                      </a:r>
                      <a:r>
                        <a:rPr lang="ru-RU" sz="2000" dirty="0">
                          <a:solidFill>
                            <a:srgbClr val="7030A0"/>
                          </a:solidFill>
                          <a:latin typeface="Arial Narrow"/>
                          <a:ea typeface="Times New Roman"/>
                          <a:cs typeface="Times New Roman"/>
                        </a:rPr>
                        <a:t>формирующего </a:t>
                      </a:r>
                      <a:r>
                        <a:rPr lang="ru-RU" sz="2000" dirty="0" smtClean="0">
                          <a:solidFill>
                            <a:srgbClr val="7030A0"/>
                          </a:solidFill>
                          <a:latin typeface="Arial Narrow"/>
                          <a:ea typeface="Times New Roman"/>
                          <a:cs typeface="Times New Roman"/>
                        </a:rPr>
                        <a:t>оценивания</a:t>
                      </a:r>
                      <a:endParaRPr lang="ru-RU" sz="2000" dirty="0">
                        <a:solidFill>
                          <a:srgbClr val="7030A0"/>
                        </a:solidFill>
                        <a:latin typeface="Times New Roman"/>
                        <a:ea typeface="Times New Roman"/>
                        <a:cs typeface="Times New Roman"/>
                      </a:endParaRPr>
                    </a:p>
                  </a:txBody>
                  <a:tcPr marL="33762" marR="33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428628">
                <a:tc>
                  <a:txBody>
                    <a:bodyPr/>
                    <a:lstStyle/>
                    <a:p>
                      <a:pPr algn="l">
                        <a:lnSpc>
                          <a:spcPct val="100000"/>
                        </a:lnSpc>
                        <a:spcAft>
                          <a:spcPts val="0"/>
                        </a:spcAft>
                        <a:tabLst>
                          <a:tab pos="326390" algn="l"/>
                        </a:tabLst>
                      </a:pPr>
                      <a:r>
                        <a:rPr lang="ru-RU" sz="2000" dirty="0">
                          <a:latin typeface="Arial Narrow"/>
                          <a:ea typeface="Times New Roman"/>
                          <a:cs typeface="Times New Roman"/>
                        </a:rPr>
                        <a:t>Этап урока</a:t>
                      </a:r>
                      <a:endParaRPr lang="ru-RU" sz="2000" dirty="0">
                        <a:latin typeface="Times New Roman"/>
                        <a:ea typeface="Times New Roman"/>
                        <a:cs typeface="Times New Roman"/>
                      </a:endParaRPr>
                    </a:p>
                  </a:txBody>
                  <a:tcPr marL="33762" marR="33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tabLst>
                          <a:tab pos="326390" algn="l"/>
                        </a:tabLst>
                      </a:pPr>
                      <a:r>
                        <a:rPr lang="ru-RU" sz="2000" dirty="0">
                          <a:latin typeface="Arial Narrow"/>
                          <a:ea typeface="Times New Roman"/>
                          <a:cs typeface="Times New Roman"/>
                        </a:rPr>
                        <a:t>Цель оценивания</a:t>
                      </a:r>
                      <a:endParaRPr lang="ru-RU" sz="2000" dirty="0">
                        <a:latin typeface="Times New Roman"/>
                        <a:ea typeface="Times New Roman"/>
                        <a:cs typeface="Times New Roman"/>
                      </a:endParaRPr>
                    </a:p>
                  </a:txBody>
                  <a:tcPr marL="33762" marR="33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tabLst>
                          <a:tab pos="326390" algn="l"/>
                        </a:tabLst>
                      </a:pPr>
                      <a:r>
                        <a:rPr lang="ru-RU" sz="2000" dirty="0">
                          <a:latin typeface="Arial Narrow"/>
                          <a:ea typeface="Times New Roman"/>
                          <a:cs typeface="Times New Roman"/>
                        </a:rPr>
                        <a:t>Приём оценивания</a:t>
                      </a:r>
                      <a:endParaRPr lang="ru-RU" sz="2000" dirty="0">
                        <a:latin typeface="Times New Roman"/>
                        <a:ea typeface="Times New Roman"/>
                        <a:cs typeface="Times New Roman"/>
                      </a:endParaRPr>
                    </a:p>
                  </a:txBody>
                  <a:tcPr marL="33762" marR="33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628">
                <a:tc gridSpan="3">
                  <a:txBody>
                    <a:bodyPr/>
                    <a:lstStyle/>
                    <a:p>
                      <a:pPr algn="l">
                        <a:lnSpc>
                          <a:spcPct val="100000"/>
                        </a:lnSpc>
                        <a:spcAft>
                          <a:spcPts val="0"/>
                        </a:spcAft>
                        <a:tabLst>
                          <a:tab pos="326390" algn="l"/>
                        </a:tabLst>
                      </a:pPr>
                      <a:r>
                        <a:rPr lang="ru-RU" sz="2400" dirty="0">
                          <a:solidFill>
                            <a:srgbClr val="FF0000"/>
                          </a:solidFill>
                          <a:latin typeface="Arial Narrow"/>
                          <a:ea typeface="Times New Roman"/>
                          <a:cs typeface="Times New Roman"/>
                        </a:rPr>
                        <a:t>Урок изучения нового материала</a:t>
                      </a:r>
                      <a:endParaRPr lang="ru-RU" sz="2400" dirty="0">
                        <a:solidFill>
                          <a:srgbClr val="FF0000"/>
                        </a:solidFill>
                        <a:latin typeface="Times New Roman"/>
                        <a:ea typeface="Times New Roman"/>
                        <a:cs typeface="Times New Roman"/>
                      </a:endParaRPr>
                    </a:p>
                  </a:txBody>
                  <a:tcPr marL="33762" marR="33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487680">
                <a:tc>
                  <a:txBody>
                    <a:bodyPr/>
                    <a:lstStyle/>
                    <a:p>
                      <a:pPr algn="l">
                        <a:lnSpc>
                          <a:spcPct val="100000"/>
                        </a:lnSpc>
                        <a:spcAft>
                          <a:spcPts val="0"/>
                        </a:spcAft>
                        <a:tabLst>
                          <a:tab pos="326390" algn="l"/>
                        </a:tabLst>
                      </a:pPr>
                      <a:r>
                        <a:rPr lang="ru-RU" sz="2000" dirty="0">
                          <a:latin typeface="Arial Narrow"/>
                          <a:ea typeface="Times New Roman"/>
                          <a:cs typeface="Times New Roman"/>
                        </a:rPr>
                        <a:t>Введение цели урока, определение задач урока</a:t>
                      </a:r>
                      <a:endParaRPr lang="ru-RU" sz="2000" dirty="0">
                        <a:latin typeface="Times New Roman"/>
                        <a:ea typeface="Times New Roman"/>
                        <a:cs typeface="Times New Roman"/>
                      </a:endParaRPr>
                    </a:p>
                  </a:txBody>
                  <a:tcPr marL="33762" marR="33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tabLst>
                          <a:tab pos="326390" algn="l"/>
                        </a:tabLst>
                      </a:pPr>
                      <a:r>
                        <a:rPr lang="ru-RU" sz="2000" dirty="0">
                          <a:latin typeface="Arial Narrow"/>
                          <a:ea typeface="Times New Roman"/>
                          <a:cs typeface="Times New Roman"/>
                        </a:rPr>
                        <a:t>Оценивание регулятивных метапредметных результатов – умение определять задачи для достижения поставленной цели</a:t>
                      </a:r>
                      <a:endParaRPr lang="ru-RU" sz="2000" dirty="0">
                        <a:latin typeface="Times New Roman"/>
                        <a:ea typeface="Times New Roman"/>
                        <a:cs typeface="Times New Roman"/>
                      </a:endParaRPr>
                    </a:p>
                  </a:txBody>
                  <a:tcPr marL="33762" marR="33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tabLst>
                          <a:tab pos="326390" algn="l"/>
                        </a:tabLst>
                      </a:pPr>
                      <a:r>
                        <a:rPr lang="ru-RU" sz="2000" dirty="0">
                          <a:latin typeface="Arial Narrow"/>
                          <a:ea typeface="Times New Roman"/>
                          <a:cs typeface="Times New Roman"/>
                        </a:rPr>
                        <a:t>«Сигналы рукой». На доске (слайде) представлены задачи, в том числе и не подходящие для поставленной цели. Обучающиеся с помощью карточек голосуют за задачи, соответствующие целям урока</a:t>
                      </a:r>
                      <a:endParaRPr lang="ru-RU" sz="2000" dirty="0">
                        <a:latin typeface="Times New Roman"/>
                        <a:ea typeface="Times New Roman"/>
                        <a:cs typeface="Times New Roman"/>
                      </a:endParaRPr>
                    </a:p>
                  </a:txBody>
                  <a:tcPr marL="33762" marR="33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840">
                <a:tc>
                  <a:txBody>
                    <a:bodyPr/>
                    <a:lstStyle/>
                    <a:p>
                      <a:pPr algn="l">
                        <a:lnSpc>
                          <a:spcPct val="100000"/>
                        </a:lnSpc>
                        <a:spcAft>
                          <a:spcPts val="0"/>
                        </a:spcAft>
                        <a:tabLst>
                          <a:tab pos="326390" algn="l"/>
                        </a:tabLst>
                      </a:pPr>
                      <a:r>
                        <a:rPr lang="ru-RU" sz="2000" dirty="0">
                          <a:latin typeface="Arial Narrow"/>
                          <a:ea typeface="Times New Roman"/>
                          <a:cs typeface="Times New Roman"/>
                        </a:rPr>
                        <a:t>Объяснение нового материала</a:t>
                      </a:r>
                      <a:endParaRPr lang="ru-RU" sz="2000" dirty="0">
                        <a:latin typeface="Times New Roman"/>
                        <a:ea typeface="Times New Roman"/>
                        <a:cs typeface="Times New Roman"/>
                      </a:endParaRPr>
                    </a:p>
                  </a:txBody>
                  <a:tcPr marL="33762" marR="33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tabLst>
                          <a:tab pos="326390" algn="l"/>
                        </a:tabLst>
                      </a:pPr>
                      <a:r>
                        <a:rPr lang="ru-RU" sz="2000" dirty="0">
                          <a:latin typeface="Arial Narrow"/>
                          <a:ea typeface="Times New Roman"/>
                          <a:cs typeface="Times New Roman"/>
                        </a:rPr>
                        <a:t>Оценивание предметных результатов – понимание обучающимися объяснения учителя</a:t>
                      </a:r>
                      <a:endParaRPr lang="ru-RU" sz="2000" dirty="0">
                        <a:latin typeface="Times New Roman"/>
                        <a:ea typeface="Times New Roman"/>
                        <a:cs typeface="Times New Roman"/>
                      </a:endParaRPr>
                    </a:p>
                  </a:txBody>
                  <a:tcPr marL="33762" marR="33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tabLst>
                          <a:tab pos="326390" algn="l"/>
                        </a:tabLst>
                      </a:pPr>
                      <a:r>
                        <a:rPr lang="ru-RU" sz="2000">
                          <a:latin typeface="Arial Narrow"/>
                          <a:ea typeface="Times New Roman"/>
                          <a:cs typeface="Times New Roman"/>
                        </a:rPr>
                        <a:t>«Сигналы рукой»</a:t>
                      </a:r>
                      <a:endParaRPr lang="ru-RU" sz="2000">
                        <a:latin typeface="Times New Roman"/>
                        <a:ea typeface="Times New Roman"/>
                        <a:cs typeface="Times New Roman"/>
                      </a:endParaRPr>
                    </a:p>
                  </a:txBody>
                  <a:tcPr marL="33762" marR="33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840">
                <a:tc>
                  <a:txBody>
                    <a:bodyPr/>
                    <a:lstStyle/>
                    <a:p>
                      <a:pPr algn="l">
                        <a:lnSpc>
                          <a:spcPct val="100000"/>
                        </a:lnSpc>
                        <a:spcAft>
                          <a:spcPts val="0"/>
                        </a:spcAft>
                        <a:tabLst>
                          <a:tab pos="326390" algn="l"/>
                        </a:tabLst>
                      </a:pPr>
                      <a:r>
                        <a:rPr lang="ru-RU" sz="2000" dirty="0">
                          <a:latin typeface="Arial Narrow"/>
                          <a:ea typeface="Times New Roman"/>
                          <a:cs typeface="Times New Roman"/>
                        </a:rPr>
                        <a:t>Отработка нового материала</a:t>
                      </a:r>
                      <a:endParaRPr lang="ru-RU" sz="2000" dirty="0">
                        <a:latin typeface="Times New Roman"/>
                        <a:ea typeface="Times New Roman"/>
                        <a:cs typeface="Times New Roman"/>
                      </a:endParaRPr>
                    </a:p>
                  </a:txBody>
                  <a:tcPr marL="33762" marR="33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tabLst>
                          <a:tab pos="326390" algn="l"/>
                        </a:tabLst>
                      </a:pPr>
                      <a:r>
                        <a:rPr lang="ru-RU" sz="2000" dirty="0">
                          <a:latin typeface="Arial Narrow"/>
                          <a:ea typeface="Times New Roman"/>
                          <a:cs typeface="Times New Roman"/>
                        </a:rPr>
                        <a:t>Оценивание предметных результатов – умение применять полученные знания на практике</a:t>
                      </a:r>
                      <a:endParaRPr lang="ru-RU" sz="2000" dirty="0">
                        <a:latin typeface="Times New Roman"/>
                        <a:ea typeface="Times New Roman"/>
                        <a:cs typeface="Times New Roman"/>
                      </a:endParaRPr>
                    </a:p>
                  </a:txBody>
                  <a:tcPr marL="33762" marR="33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tabLst>
                          <a:tab pos="326390" algn="l"/>
                        </a:tabLst>
                      </a:pPr>
                      <a:r>
                        <a:rPr lang="ru-RU" sz="2000" dirty="0">
                          <a:latin typeface="Arial Narrow"/>
                          <a:ea typeface="Times New Roman"/>
                          <a:cs typeface="Times New Roman"/>
                        </a:rPr>
                        <a:t>«Речевые образцы»</a:t>
                      </a:r>
                      <a:endParaRPr lang="ru-RU" sz="2000" dirty="0">
                        <a:latin typeface="Times New Roman"/>
                        <a:ea typeface="Times New Roman"/>
                        <a:cs typeface="Times New Roman"/>
                      </a:endParaRPr>
                    </a:p>
                  </a:txBody>
                  <a:tcPr marL="33762" marR="33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560">
                <a:tc>
                  <a:txBody>
                    <a:bodyPr/>
                    <a:lstStyle/>
                    <a:p>
                      <a:pPr algn="l">
                        <a:lnSpc>
                          <a:spcPct val="100000"/>
                        </a:lnSpc>
                        <a:spcAft>
                          <a:spcPts val="0"/>
                        </a:spcAft>
                        <a:tabLst>
                          <a:tab pos="326390" algn="l"/>
                        </a:tabLst>
                      </a:pPr>
                      <a:r>
                        <a:rPr lang="ru-RU" sz="2000" dirty="0">
                          <a:latin typeface="Arial Narrow"/>
                          <a:ea typeface="Times New Roman"/>
                          <a:cs typeface="Times New Roman"/>
                        </a:rPr>
                        <a:t>Подведение итогов урока. Рефлексия.</a:t>
                      </a:r>
                      <a:endParaRPr lang="ru-RU" sz="2000" dirty="0">
                        <a:latin typeface="Times New Roman"/>
                        <a:ea typeface="Times New Roman"/>
                        <a:cs typeface="Times New Roman"/>
                      </a:endParaRPr>
                    </a:p>
                  </a:txBody>
                  <a:tcPr marL="33762" marR="33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tabLst>
                          <a:tab pos="326390" algn="l"/>
                        </a:tabLst>
                      </a:pPr>
                      <a:r>
                        <a:rPr lang="ru-RU" sz="2000" dirty="0" smtClean="0">
                          <a:latin typeface="Arial Narrow"/>
                          <a:ea typeface="Times New Roman"/>
                          <a:cs typeface="Times New Roman"/>
                        </a:rPr>
                        <a:t>Определить </a:t>
                      </a:r>
                      <a:r>
                        <a:rPr lang="ru-RU" sz="2000" dirty="0">
                          <a:latin typeface="Arial Narrow"/>
                          <a:ea typeface="Times New Roman"/>
                          <a:cs typeface="Times New Roman"/>
                        </a:rPr>
                        <a:t>трудности в освоении нового материала</a:t>
                      </a:r>
                      <a:endParaRPr lang="ru-RU" sz="2000" dirty="0">
                        <a:latin typeface="Times New Roman"/>
                        <a:ea typeface="Times New Roman"/>
                        <a:cs typeface="Times New Roman"/>
                      </a:endParaRPr>
                    </a:p>
                  </a:txBody>
                  <a:tcPr marL="33762" marR="33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tabLst>
                          <a:tab pos="326390" algn="l"/>
                        </a:tabLst>
                      </a:pPr>
                      <a:r>
                        <a:rPr lang="ru-RU" sz="2000" dirty="0">
                          <a:latin typeface="Arial Narrow"/>
                          <a:ea typeface="Times New Roman"/>
                          <a:cs typeface="Times New Roman"/>
                        </a:rPr>
                        <a:t>Таблица рефлексии</a:t>
                      </a:r>
                      <a:endParaRPr lang="ru-RU" sz="2000" dirty="0">
                        <a:latin typeface="Times New Roman"/>
                        <a:ea typeface="Times New Roman"/>
                        <a:cs typeface="Times New Roman"/>
                      </a:endParaRPr>
                    </a:p>
                  </a:txBody>
                  <a:tcPr marL="33762" marR="33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42844" y="142852"/>
          <a:ext cx="8715436" cy="6028378"/>
        </p:xfrm>
        <a:graphic>
          <a:graphicData uri="http://schemas.openxmlformats.org/drawingml/2006/table">
            <a:tbl>
              <a:tblPr/>
              <a:tblGrid>
                <a:gridCol w="2500330"/>
                <a:gridCol w="2928958"/>
                <a:gridCol w="3286148"/>
              </a:tblGrid>
              <a:tr h="357190">
                <a:tc gridSpan="3">
                  <a:txBody>
                    <a:bodyPr/>
                    <a:lstStyle/>
                    <a:p>
                      <a:pPr algn="ctr">
                        <a:lnSpc>
                          <a:spcPct val="100000"/>
                        </a:lnSpc>
                        <a:spcAft>
                          <a:spcPts val="0"/>
                        </a:spcAft>
                        <a:tabLst>
                          <a:tab pos="326390" algn="l"/>
                        </a:tabLst>
                      </a:pPr>
                      <a:r>
                        <a:rPr lang="ru-RU" sz="2000" dirty="0" smtClean="0">
                          <a:solidFill>
                            <a:srgbClr val="7030A0"/>
                          </a:solidFill>
                          <a:latin typeface="Arial Narrow"/>
                          <a:ea typeface="Times New Roman"/>
                          <a:cs typeface="Times New Roman"/>
                        </a:rPr>
                        <a:t>Приёмы </a:t>
                      </a:r>
                      <a:r>
                        <a:rPr lang="ru-RU" sz="2000" dirty="0">
                          <a:solidFill>
                            <a:srgbClr val="7030A0"/>
                          </a:solidFill>
                          <a:latin typeface="Arial Narrow"/>
                          <a:ea typeface="Times New Roman"/>
                          <a:cs typeface="Times New Roman"/>
                        </a:rPr>
                        <a:t>формирующего оценивания</a:t>
                      </a:r>
                      <a:endParaRPr lang="ru-RU" sz="2000" dirty="0">
                        <a:solidFill>
                          <a:srgbClr val="7030A0"/>
                        </a:solidFill>
                        <a:latin typeface="Times New Roman"/>
                        <a:ea typeface="Times New Roman"/>
                        <a:cs typeface="Times New Roman"/>
                      </a:endParaRPr>
                    </a:p>
                  </a:txBody>
                  <a:tcPr marL="33762" marR="33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428628">
                <a:tc>
                  <a:txBody>
                    <a:bodyPr/>
                    <a:lstStyle/>
                    <a:p>
                      <a:pPr algn="ctr">
                        <a:lnSpc>
                          <a:spcPct val="100000"/>
                        </a:lnSpc>
                        <a:spcAft>
                          <a:spcPts val="0"/>
                        </a:spcAft>
                        <a:tabLst>
                          <a:tab pos="326390" algn="l"/>
                        </a:tabLst>
                      </a:pPr>
                      <a:r>
                        <a:rPr lang="ru-RU" sz="2000" dirty="0">
                          <a:latin typeface="Arial Narrow"/>
                          <a:ea typeface="Times New Roman"/>
                          <a:cs typeface="Times New Roman"/>
                        </a:rPr>
                        <a:t>Этап урока</a:t>
                      </a:r>
                      <a:endParaRPr lang="ru-RU" sz="2000" dirty="0">
                        <a:latin typeface="Times New Roman"/>
                        <a:ea typeface="Times New Roman"/>
                        <a:cs typeface="Times New Roman"/>
                      </a:endParaRPr>
                    </a:p>
                  </a:txBody>
                  <a:tcPr marL="33762" marR="33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26390" algn="l"/>
                        </a:tabLst>
                      </a:pPr>
                      <a:r>
                        <a:rPr lang="ru-RU" sz="2000" dirty="0">
                          <a:latin typeface="Arial Narrow"/>
                          <a:ea typeface="Times New Roman"/>
                          <a:cs typeface="Times New Roman"/>
                        </a:rPr>
                        <a:t>Цель оценивания</a:t>
                      </a:r>
                      <a:endParaRPr lang="ru-RU" sz="2000" dirty="0">
                        <a:latin typeface="Times New Roman"/>
                        <a:ea typeface="Times New Roman"/>
                        <a:cs typeface="Times New Roman"/>
                      </a:endParaRPr>
                    </a:p>
                  </a:txBody>
                  <a:tcPr marL="33762" marR="33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26390" algn="l"/>
                        </a:tabLst>
                      </a:pPr>
                      <a:r>
                        <a:rPr lang="ru-RU" sz="2000" dirty="0">
                          <a:latin typeface="Arial Narrow"/>
                          <a:ea typeface="Times New Roman"/>
                          <a:cs typeface="Times New Roman"/>
                        </a:rPr>
                        <a:t>Приём оценивания</a:t>
                      </a:r>
                      <a:endParaRPr lang="ru-RU" sz="2000" dirty="0">
                        <a:latin typeface="Times New Roman"/>
                        <a:ea typeface="Times New Roman"/>
                        <a:cs typeface="Times New Roman"/>
                      </a:endParaRPr>
                    </a:p>
                  </a:txBody>
                  <a:tcPr marL="33762" marR="33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280">
                <a:tc gridSpan="3">
                  <a:txBody>
                    <a:bodyPr/>
                    <a:lstStyle/>
                    <a:p>
                      <a:pPr algn="just">
                        <a:lnSpc>
                          <a:spcPct val="100000"/>
                        </a:lnSpc>
                        <a:spcAft>
                          <a:spcPts val="0"/>
                        </a:spcAft>
                        <a:tabLst>
                          <a:tab pos="326390" algn="l"/>
                        </a:tabLst>
                      </a:pPr>
                      <a:r>
                        <a:rPr lang="ru-RU" sz="2400" dirty="0">
                          <a:solidFill>
                            <a:srgbClr val="FF0000"/>
                          </a:solidFill>
                          <a:latin typeface="Arial Narrow"/>
                          <a:ea typeface="Times New Roman"/>
                          <a:cs typeface="Times New Roman"/>
                        </a:rPr>
                        <a:t>Урок закрепления знаний</a:t>
                      </a:r>
                      <a:endParaRPr lang="ru-RU" sz="2400" dirty="0">
                        <a:solidFill>
                          <a:srgbClr val="FF0000"/>
                        </a:solidFill>
                        <a:latin typeface="Times New Roman"/>
                        <a:ea typeface="Times New Roman"/>
                        <a:cs typeface="Times New Roman"/>
                      </a:endParaRPr>
                    </a:p>
                  </a:txBody>
                  <a:tcPr marL="33762" marR="33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487680">
                <a:tc>
                  <a:txBody>
                    <a:bodyPr/>
                    <a:lstStyle/>
                    <a:p>
                      <a:pPr algn="l">
                        <a:lnSpc>
                          <a:spcPct val="100000"/>
                        </a:lnSpc>
                        <a:spcAft>
                          <a:spcPts val="0"/>
                        </a:spcAft>
                        <a:tabLst>
                          <a:tab pos="326390" algn="l"/>
                        </a:tabLst>
                      </a:pPr>
                      <a:r>
                        <a:rPr lang="ru-RU" sz="2000" dirty="0">
                          <a:latin typeface="Arial Narrow"/>
                          <a:ea typeface="Times New Roman"/>
                          <a:cs typeface="Times New Roman"/>
                        </a:rPr>
                        <a:t>Введение цели урока, определение задач урока</a:t>
                      </a:r>
                      <a:endParaRPr lang="ru-RU" sz="2000" dirty="0">
                        <a:latin typeface="Times New Roman"/>
                        <a:ea typeface="Times New Roman"/>
                        <a:cs typeface="Times New Roman"/>
                      </a:endParaRPr>
                    </a:p>
                  </a:txBody>
                  <a:tcPr marL="33762" marR="33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tabLst>
                          <a:tab pos="326390" algn="l"/>
                        </a:tabLst>
                      </a:pPr>
                      <a:r>
                        <a:rPr lang="ru-RU" sz="2000" dirty="0">
                          <a:latin typeface="Arial Narrow"/>
                          <a:ea typeface="Times New Roman"/>
                          <a:cs typeface="Times New Roman"/>
                        </a:rPr>
                        <a:t>Оценивание регулятивных метапредметных результатов – умение определять задачи для достижения поставленной цели</a:t>
                      </a:r>
                      <a:endParaRPr lang="ru-RU" sz="2000" dirty="0">
                        <a:latin typeface="Times New Roman"/>
                        <a:ea typeface="Times New Roman"/>
                        <a:cs typeface="Times New Roman"/>
                      </a:endParaRPr>
                    </a:p>
                  </a:txBody>
                  <a:tcPr marL="33762" marR="33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tabLst>
                          <a:tab pos="326390" algn="l"/>
                        </a:tabLst>
                      </a:pPr>
                      <a:r>
                        <a:rPr lang="ru-RU" sz="2000" dirty="0">
                          <a:latin typeface="Arial Narrow"/>
                          <a:ea typeface="Times New Roman"/>
                          <a:cs typeface="Times New Roman"/>
                        </a:rPr>
                        <a:t>«Сигналы рукой». На доске (слайде) представлены задачи, в том числе и не подходящие для поставленной цели. Обучающиеся с помощью карточек голосуют за задачи, соответствующие целям урока</a:t>
                      </a:r>
                      <a:endParaRPr lang="ru-RU" sz="2000" dirty="0">
                        <a:latin typeface="Times New Roman"/>
                        <a:ea typeface="Times New Roman"/>
                        <a:cs typeface="Times New Roman"/>
                      </a:endParaRPr>
                    </a:p>
                  </a:txBody>
                  <a:tcPr marL="33762" marR="33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560">
                <a:tc>
                  <a:txBody>
                    <a:bodyPr/>
                    <a:lstStyle/>
                    <a:p>
                      <a:pPr algn="l">
                        <a:lnSpc>
                          <a:spcPct val="100000"/>
                        </a:lnSpc>
                        <a:spcAft>
                          <a:spcPts val="0"/>
                        </a:spcAft>
                        <a:tabLst>
                          <a:tab pos="326390" algn="l"/>
                        </a:tabLst>
                      </a:pPr>
                      <a:r>
                        <a:rPr lang="ru-RU" sz="2000" dirty="0">
                          <a:latin typeface="Arial Narrow"/>
                          <a:ea typeface="Times New Roman"/>
                          <a:cs typeface="Times New Roman"/>
                        </a:rPr>
                        <a:t>Проверка домашнего задания</a:t>
                      </a:r>
                      <a:endParaRPr lang="ru-RU" sz="2000" dirty="0">
                        <a:latin typeface="Times New Roman"/>
                        <a:ea typeface="Times New Roman"/>
                        <a:cs typeface="Times New Roman"/>
                      </a:endParaRPr>
                    </a:p>
                  </a:txBody>
                  <a:tcPr marL="33762" marR="33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tabLst>
                          <a:tab pos="326390" algn="l"/>
                        </a:tabLst>
                      </a:pPr>
                      <a:r>
                        <a:rPr lang="ru-RU" sz="2000" dirty="0">
                          <a:latin typeface="Arial Narrow"/>
                          <a:ea typeface="Times New Roman"/>
                          <a:cs typeface="Times New Roman"/>
                        </a:rPr>
                        <a:t>Преодоление трудностей, возникших при выполнении домашнего задания</a:t>
                      </a:r>
                      <a:endParaRPr lang="ru-RU" sz="2000" dirty="0">
                        <a:latin typeface="Times New Roman"/>
                        <a:ea typeface="Times New Roman"/>
                        <a:cs typeface="Times New Roman"/>
                      </a:endParaRPr>
                    </a:p>
                  </a:txBody>
                  <a:tcPr marL="33762" marR="33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tabLst>
                          <a:tab pos="326390" algn="l"/>
                        </a:tabLst>
                      </a:pPr>
                      <a:r>
                        <a:rPr lang="ru-RU" sz="2000" dirty="0">
                          <a:latin typeface="Arial Narrow"/>
                          <a:ea typeface="Times New Roman"/>
                          <a:cs typeface="Times New Roman"/>
                        </a:rPr>
                        <a:t>«Доска помощи»</a:t>
                      </a:r>
                      <a:endParaRPr lang="ru-RU" sz="2000" dirty="0">
                        <a:latin typeface="Times New Roman"/>
                        <a:ea typeface="Times New Roman"/>
                        <a:cs typeface="Times New Roman"/>
                      </a:endParaRPr>
                    </a:p>
                  </a:txBody>
                  <a:tcPr marL="33762" marR="33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840">
                <a:tc>
                  <a:txBody>
                    <a:bodyPr/>
                    <a:lstStyle/>
                    <a:p>
                      <a:pPr algn="l">
                        <a:lnSpc>
                          <a:spcPct val="100000"/>
                        </a:lnSpc>
                        <a:spcAft>
                          <a:spcPts val="0"/>
                        </a:spcAft>
                        <a:tabLst>
                          <a:tab pos="326390" algn="l"/>
                        </a:tabLst>
                      </a:pPr>
                      <a:r>
                        <a:rPr lang="ru-RU" sz="2000" dirty="0">
                          <a:latin typeface="Arial Narrow"/>
                          <a:ea typeface="Times New Roman"/>
                          <a:cs typeface="Times New Roman"/>
                        </a:rPr>
                        <a:t>Закрепление знаний</a:t>
                      </a:r>
                      <a:endParaRPr lang="ru-RU" sz="2000" dirty="0">
                        <a:latin typeface="Times New Roman"/>
                        <a:ea typeface="Times New Roman"/>
                        <a:cs typeface="Times New Roman"/>
                      </a:endParaRPr>
                    </a:p>
                  </a:txBody>
                  <a:tcPr marL="33762" marR="33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tabLst>
                          <a:tab pos="326390" algn="l"/>
                        </a:tabLst>
                      </a:pPr>
                      <a:r>
                        <a:rPr lang="ru-RU" sz="2000" dirty="0">
                          <a:latin typeface="Arial Narrow"/>
                          <a:ea typeface="Times New Roman"/>
                          <a:cs typeface="Times New Roman"/>
                        </a:rPr>
                        <a:t>Оценивание предметных и метапредметных (познавательных) результатов</a:t>
                      </a:r>
                      <a:endParaRPr lang="ru-RU" sz="2000" dirty="0">
                        <a:latin typeface="Times New Roman"/>
                        <a:ea typeface="Times New Roman"/>
                        <a:cs typeface="Times New Roman"/>
                      </a:endParaRPr>
                    </a:p>
                  </a:txBody>
                  <a:tcPr marL="33762" marR="33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tabLst>
                          <a:tab pos="326390" algn="l"/>
                        </a:tabLst>
                      </a:pPr>
                      <a:r>
                        <a:rPr lang="ru-RU" sz="2000" dirty="0">
                          <a:latin typeface="Arial Narrow"/>
                          <a:ea typeface="Times New Roman"/>
                          <a:cs typeface="Times New Roman"/>
                        </a:rPr>
                        <a:t>«Вопросы для тестов» или «Правильный вопрос»</a:t>
                      </a:r>
                      <a:endParaRPr lang="ru-RU" sz="2000" dirty="0">
                        <a:latin typeface="Times New Roman"/>
                        <a:ea typeface="Times New Roman"/>
                        <a:cs typeface="Times New Roman"/>
                      </a:endParaRPr>
                    </a:p>
                  </a:txBody>
                  <a:tcPr marL="33762" marR="33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560">
                <a:tc>
                  <a:txBody>
                    <a:bodyPr/>
                    <a:lstStyle/>
                    <a:p>
                      <a:pPr algn="l">
                        <a:lnSpc>
                          <a:spcPct val="100000"/>
                        </a:lnSpc>
                        <a:spcAft>
                          <a:spcPts val="0"/>
                        </a:spcAft>
                        <a:tabLst>
                          <a:tab pos="326390" algn="l"/>
                        </a:tabLst>
                      </a:pPr>
                      <a:r>
                        <a:rPr lang="ru-RU" sz="2000" dirty="0">
                          <a:latin typeface="Arial Narrow"/>
                          <a:ea typeface="Times New Roman"/>
                          <a:cs typeface="Times New Roman"/>
                        </a:rPr>
                        <a:t>Подведение итогов урока. Рефлексия.</a:t>
                      </a:r>
                      <a:endParaRPr lang="ru-RU" sz="2000" dirty="0">
                        <a:latin typeface="Times New Roman"/>
                        <a:ea typeface="Times New Roman"/>
                        <a:cs typeface="Times New Roman"/>
                      </a:endParaRPr>
                    </a:p>
                  </a:txBody>
                  <a:tcPr marL="33762" marR="33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tabLst>
                          <a:tab pos="326390" algn="l"/>
                        </a:tabLst>
                      </a:pPr>
                      <a:r>
                        <a:rPr lang="ru-RU" sz="2000" dirty="0" smtClean="0">
                          <a:latin typeface="Arial Narrow"/>
                          <a:ea typeface="Times New Roman"/>
                          <a:cs typeface="Times New Roman"/>
                        </a:rPr>
                        <a:t>Определить </a:t>
                      </a:r>
                      <a:r>
                        <a:rPr lang="ru-RU" sz="2000" dirty="0">
                          <a:latin typeface="Arial Narrow"/>
                          <a:ea typeface="Times New Roman"/>
                          <a:cs typeface="Times New Roman"/>
                        </a:rPr>
                        <a:t>трудности в освоении нового материала</a:t>
                      </a:r>
                      <a:endParaRPr lang="ru-RU" sz="2000" dirty="0">
                        <a:latin typeface="Times New Roman"/>
                        <a:ea typeface="Times New Roman"/>
                        <a:cs typeface="Times New Roman"/>
                      </a:endParaRPr>
                    </a:p>
                  </a:txBody>
                  <a:tcPr marL="33762" marR="33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tabLst>
                          <a:tab pos="326390" algn="l"/>
                        </a:tabLst>
                      </a:pPr>
                      <a:r>
                        <a:rPr lang="ru-RU" sz="2000" dirty="0">
                          <a:latin typeface="Arial Narrow"/>
                          <a:ea typeface="Times New Roman"/>
                          <a:cs typeface="Times New Roman"/>
                        </a:rPr>
                        <a:t>«Одноминутное эссе» или «Индекс карточки»</a:t>
                      </a:r>
                      <a:endParaRPr lang="ru-RU" sz="2000" dirty="0">
                        <a:latin typeface="Times New Roman"/>
                        <a:ea typeface="Times New Roman"/>
                        <a:cs typeface="Times New Roman"/>
                      </a:endParaRPr>
                    </a:p>
                  </a:txBody>
                  <a:tcPr marL="33762" marR="33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42844" y="142852"/>
          <a:ext cx="8715436" cy="4636776"/>
        </p:xfrm>
        <a:graphic>
          <a:graphicData uri="http://schemas.openxmlformats.org/drawingml/2006/table">
            <a:tbl>
              <a:tblPr/>
              <a:tblGrid>
                <a:gridCol w="2500330"/>
                <a:gridCol w="3309696"/>
                <a:gridCol w="2905410"/>
              </a:tblGrid>
              <a:tr h="428628">
                <a:tc gridSpan="3">
                  <a:txBody>
                    <a:bodyPr/>
                    <a:lstStyle/>
                    <a:p>
                      <a:pPr algn="ctr">
                        <a:lnSpc>
                          <a:spcPct val="100000"/>
                        </a:lnSpc>
                        <a:spcAft>
                          <a:spcPts val="0"/>
                        </a:spcAft>
                        <a:tabLst>
                          <a:tab pos="326390" algn="l"/>
                        </a:tabLst>
                      </a:pPr>
                      <a:r>
                        <a:rPr lang="ru-RU" sz="2000" dirty="0" smtClean="0">
                          <a:solidFill>
                            <a:srgbClr val="7030A0"/>
                          </a:solidFill>
                          <a:latin typeface="Arial Narrow"/>
                          <a:ea typeface="Times New Roman"/>
                          <a:cs typeface="Times New Roman"/>
                        </a:rPr>
                        <a:t>Приёмы </a:t>
                      </a:r>
                      <a:r>
                        <a:rPr lang="ru-RU" sz="2000" dirty="0">
                          <a:solidFill>
                            <a:srgbClr val="7030A0"/>
                          </a:solidFill>
                          <a:latin typeface="Arial Narrow"/>
                          <a:ea typeface="Times New Roman"/>
                          <a:cs typeface="Times New Roman"/>
                        </a:rPr>
                        <a:t>формирующего оценивания</a:t>
                      </a:r>
                      <a:endParaRPr lang="ru-RU" sz="2000" dirty="0">
                        <a:solidFill>
                          <a:srgbClr val="7030A0"/>
                        </a:solidFill>
                        <a:latin typeface="Times New Roman"/>
                        <a:ea typeface="Times New Roman"/>
                        <a:cs typeface="Times New Roman"/>
                      </a:endParaRPr>
                    </a:p>
                  </a:txBody>
                  <a:tcPr marL="33762" marR="33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428628">
                <a:tc>
                  <a:txBody>
                    <a:bodyPr/>
                    <a:lstStyle/>
                    <a:p>
                      <a:pPr algn="ctr">
                        <a:lnSpc>
                          <a:spcPct val="100000"/>
                        </a:lnSpc>
                        <a:spcAft>
                          <a:spcPts val="0"/>
                        </a:spcAft>
                        <a:tabLst>
                          <a:tab pos="326390" algn="l"/>
                        </a:tabLst>
                      </a:pPr>
                      <a:r>
                        <a:rPr lang="ru-RU" sz="2000" dirty="0">
                          <a:latin typeface="Arial Narrow"/>
                          <a:ea typeface="Times New Roman"/>
                          <a:cs typeface="Times New Roman"/>
                        </a:rPr>
                        <a:t>Этап урока</a:t>
                      </a:r>
                      <a:endParaRPr lang="ru-RU" sz="2000" dirty="0">
                        <a:latin typeface="Times New Roman"/>
                        <a:ea typeface="Times New Roman"/>
                        <a:cs typeface="Times New Roman"/>
                      </a:endParaRPr>
                    </a:p>
                  </a:txBody>
                  <a:tcPr marL="33762" marR="33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26390" algn="l"/>
                        </a:tabLst>
                      </a:pPr>
                      <a:r>
                        <a:rPr lang="ru-RU" sz="2000" dirty="0">
                          <a:latin typeface="Arial Narrow"/>
                          <a:ea typeface="Times New Roman"/>
                          <a:cs typeface="Times New Roman"/>
                        </a:rPr>
                        <a:t>Цель оценивания</a:t>
                      </a:r>
                      <a:endParaRPr lang="ru-RU" sz="2000" dirty="0">
                        <a:latin typeface="Times New Roman"/>
                        <a:ea typeface="Times New Roman"/>
                        <a:cs typeface="Times New Roman"/>
                      </a:endParaRPr>
                    </a:p>
                  </a:txBody>
                  <a:tcPr marL="33762" marR="33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26390" algn="l"/>
                        </a:tabLst>
                      </a:pPr>
                      <a:r>
                        <a:rPr lang="ru-RU" sz="2000" dirty="0">
                          <a:latin typeface="Arial Narrow"/>
                          <a:ea typeface="Times New Roman"/>
                          <a:cs typeface="Times New Roman"/>
                        </a:rPr>
                        <a:t>Приём оценивания</a:t>
                      </a:r>
                      <a:endParaRPr lang="ru-RU" sz="2000" dirty="0">
                        <a:latin typeface="Times New Roman"/>
                        <a:ea typeface="Times New Roman"/>
                        <a:cs typeface="Times New Roman"/>
                      </a:endParaRPr>
                    </a:p>
                  </a:txBody>
                  <a:tcPr marL="33762" marR="33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280">
                <a:tc gridSpan="3">
                  <a:txBody>
                    <a:bodyPr/>
                    <a:lstStyle/>
                    <a:p>
                      <a:pPr algn="l">
                        <a:lnSpc>
                          <a:spcPct val="100000"/>
                        </a:lnSpc>
                        <a:spcAft>
                          <a:spcPts val="0"/>
                        </a:spcAft>
                        <a:tabLst>
                          <a:tab pos="326390" algn="l"/>
                        </a:tabLst>
                      </a:pPr>
                      <a:r>
                        <a:rPr lang="ru-RU" sz="2400" dirty="0">
                          <a:solidFill>
                            <a:srgbClr val="FF0000"/>
                          </a:solidFill>
                          <a:latin typeface="Arial Narrow"/>
                          <a:ea typeface="Times New Roman"/>
                          <a:cs typeface="Times New Roman"/>
                        </a:rPr>
                        <a:t>Урок комплексного применения знаний (семинар, практикум, исследовательская работа…)</a:t>
                      </a:r>
                      <a:endParaRPr lang="ru-RU" sz="2400" dirty="0">
                        <a:solidFill>
                          <a:srgbClr val="FF0000"/>
                        </a:solidFill>
                        <a:latin typeface="Times New Roman"/>
                        <a:ea typeface="Times New Roman"/>
                        <a:cs typeface="Times New Roman"/>
                      </a:endParaRPr>
                    </a:p>
                  </a:txBody>
                  <a:tcPr marL="33762" marR="33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325120">
                <a:tc>
                  <a:txBody>
                    <a:bodyPr/>
                    <a:lstStyle/>
                    <a:p>
                      <a:pPr algn="l">
                        <a:lnSpc>
                          <a:spcPct val="100000"/>
                        </a:lnSpc>
                        <a:spcAft>
                          <a:spcPts val="0"/>
                        </a:spcAft>
                        <a:tabLst>
                          <a:tab pos="326390" algn="l"/>
                        </a:tabLst>
                      </a:pPr>
                      <a:r>
                        <a:rPr lang="ru-RU" sz="2000" dirty="0">
                          <a:latin typeface="Arial Narrow"/>
                          <a:ea typeface="Times New Roman"/>
                          <a:cs typeface="Times New Roman"/>
                        </a:rPr>
                        <a:t>Введение цели урока, определение задач урока</a:t>
                      </a:r>
                      <a:endParaRPr lang="ru-RU" sz="2000" dirty="0">
                        <a:latin typeface="Times New Roman"/>
                        <a:ea typeface="Times New Roman"/>
                        <a:cs typeface="Times New Roman"/>
                      </a:endParaRPr>
                    </a:p>
                  </a:txBody>
                  <a:tcPr marL="33762" marR="33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tabLst>
                          <a:tab pos="326390" algn="l"/>
                        </a:tabLst>
                      </a:pPr>
                      <a:r>
                        <a:rPr lang="ru-RU" sz="2000" dirty="0">
                          <a:latin typeface="Arial Narrow"/>
                          <a:ea typeface="Times New Roman"/>
                          <a:cs typeface="Times New Roman"/>
                        </a:rPr>
                        <a:t>Оценивание регулятивных метапредметных результатов – умение определять задачи для достижения поставленной цели</a:t>
                      </a:r>
                      <a:endParaRPr lang="ru-RU" sz="2000" dirty="0">
                        <a:latin typeface="Times New Roman"/>
                        <a:ea typeface="Times New Roman"/>
                        <a:cs typeface="Times New Roman"/>
                      </a:endParaRPr>
                    </a:p>
                  </a:txBody>
                  <a:tcPr marL="33762" marR="33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tabLst>
                          <a:tab pos="326390" algn="l"/>
                        </a:tabLst>
                      </a:pPr>
                      <a:r>
                        <a:rPr lang="ru-RU" sz="2000" dirty="0">
                          <a:latin typeface="Arial Narrow"/>
                          <a:ea typeface="Times New Roman"/>
                          <a:cs typeface="Times New Roman"/>
                        </a:rPr>
                        <a:t>«Сигналы рукой», «</a:t>
                      </a:r>
                      <a:r>
                        <a:rPr lang="ru-RU" sz="2000" dirty="0" smtClean="0">
                          <a:latin typeface="Arial Narrow"/>
                          <a:ea typeface="Times New Roman"/>
                          <a:cs typeface="Times New Roman"/>
                        </a:rPr>
                        <a:t>Светофор</a:t>
                      </a:r>
                      <a:r>
                        <a:rPr lang="ru-RU" sz="2000" dirty="0">
                          <a:latin typeface="Arial Narrow"/>
                          <a:ea typeface="Times New Roman"/>
                          <a:cs typeface="Times New Roman"/>
                        </a:rPr>
                        <a:t>», «Карточки»</a:t>
                      </a:r>
                      <a:endParaRPr lang="ru-RU" sz="2000" dirty="0">
                        <a:latin typeface="Times New Roman"/>
                        <a:ea typeface="Times New Roman"/>
                        <a:cs typeface="Times New Roman"/>
                      </a:endParaRPr>
                    </a:p>
                  </a:txBody>
                  <a:tcPr marL="33762" marR="33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840">
                <a:tc>
                  <a:txBody>
                    <a:bodyPr/>
                    <a:lstStyle/>
                    <a:p>
                      <a:pPr algn="l">
                        <a:lnSpc>
                          <a:spcPct val="100000"/>
                        </a:lnSpc>
                        <a:spcAft>
                          <a:spcPts val="0"/>
                        </a:spcAft>
                        <a:tabLst>
                          <a:tab pos="326390" algn="l"/>
                        </a:tabLst>
                      </a:pPr>
                      <a:r>
                        <a:rPr lang="ru-RU" sz="2000" dirty="0">
                          <a:latin typeface="Arial Narrow"/>
                          <a:ea typeface="Times New Roman"/>
                          <a:cs typeface="Times New Roman"/>
                        </a:rPr>
                        <a:t>Применение знаний</a:t>
                      </a:r>
                      <a:endParaRPr lang="ru-RU" sz="2000" dirty="0">
                        <a:latin typeface="Times New Roman"/>
                        <a:ea typeface="Times New Roman"/>
                        <a:cs typeface="Times New Roman"/>
                      </a:endParaRPr>
                    </a:p>
                  </a:txBody>
                  <a:tcPr marL="33762" marR="33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tabLst>
                          <a:tab pos="326390" algn="l"/>
                        </a:tabLst>
                      </a:pPr>
                      <a:r>
                        <a:rPr lang="ru-RU" sz="2000" dirty="0">
                          <a:latin typeface="Arial Narrow"/>
                          <a:ea typeface="Times New Roman"/>
                          <a:cs typeface="Times New Roman"/>
                        </a:rPr>
                        <a:t>Оценивание предметных и метапредметных (познавательных и коммуникативных) результатов</a:t>
                      </a:r>
                      <a:endParaRPr lang="ru-RU" sz="2000" dirty="0">
                        <a:latin typeface="Times New Roman"/>
                        <a:ea typeface="Times New Roman"/>
                        <a:cs typeface="Times New Roman"/>
                      </a:endParaRPr>
                    </a:p>
                  </a:txBody>
                  <a:tcPr marL="33762" marR="33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tabLst>
                          <a:tab pos="326390" algn="l"/>
                        </a:tabLst>
                      </a:pPr>
                      <a:r>
                        <a:rPr lang="ru-RU" sz="2000" dirty="0">
                          <a:latin typeface="Arial Narrow"/>
                          <a:ea typeface="Times New Roman"/>
                          <a:cs typeface="Times New Roman"/>
                        </a:rPr>
                        <a:t>«Матрица наблюдений»</a:t>
                      </a:r>
                      <a:endParaRPr lang="ru-RU" sz="2000" dirty="0">
                        <a:latin typeface="Times New Roman"/>
                        <a:ea typeface="Times New Roman"/>
                        <a:cs typeface="Times New Roman"/>
                      </a:endParaRPr>
                    </a:p>
                  </a:txBody>
                  <a:tcPr marL="33762" marR="33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560">
                <a:tc>
                  <a:txBody>
                    <a:bodyPr/>
                    <a:lstStyle/>
                    <a:p>
                      <a:pPr algn="l">
                        <a:lnSpc>
                          <a:spcPct val="100000"/>
                        </a:lnSpc>
                        <a:spcAft>
                          <a:spcPts val="0"/>
                        </a:spcAft>
                        <a:tabLst>
                          <a:tab pos="326390" algn="l"/>
                        </a:tabLst>
                      </a:pPr>
                      <a:r>
                        <a:rPr lang="ru-RU" sz="2000" dirty="0">
                          <a:latin typeface="Arial Narrow"/>
                          <a:ea typeface="Times New Roman"/>
                          <a:cs typeface="Times New Roman"/>
                        </a:rPr>
                        <a:t>Подведение итогов урока. Рефлексия.</a:t>
                      </a:r>
                      <a:endParaRPr lang="ru-RU" sz="2000" dirty="0">
                        <a:latin typeface="Times New Roman"/>
                        <a:ea typeface="Times New Roman"/>
                        <a:cs typeface="Times New Roman"/>
                      </a:endParaRPr>
                    </a:p>
                  </a:txBody>
                  <a:tcPr marL="33762" marR="33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tabLst>
                          <a:tab pos="326390" algn="l"/>
                        </a:tabLst>
                      </a:pPr>
                      <a:r>
                        <a:rPr lang="ru-RU" sz="2000" dirty="0" smtClean="0">
                          <a:latin typeface="Arial Narrow"/>
                          <a:ea typeface="Times New Roman"/>
                          <a:cs typeface="Times New Roman"/>
                        </a:rPr>
                        <a:t>Определить </a:t>
                      </a:r>
                      <a:r>
                        <a:rPr lang="ru-RU" sz="2000" dirty="0">
                          <a:latin typeface="Arial Narrow"/>
                          <a:ea typeface="Times New Roman"/>
                          <a:cs typeface="Times New Roman"/>
                        </a:rPr>
                        <a:t>трудности в освоении нового материала</a:t>
                      </a:r>
                      <a:endParaRPr lang="ru-RU" sz="2000" dirty="0">
                        <a:latin typeface="Times New Roman"/>
                        <a:ea typeface="Times New Roman"/>
                        <a:cs typeface="Times New Roman"/>
                      </a:endParaRPr>
                    </a:p>
                  </a:txBody>
                  <a:tcPr marL="33762" marR="33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tabLst>
                          <a:tab pos="326390" algn="l"/>
                        </a:tabLst>
                      </a:pPr>
                      <a:r>
                        <a:rPr lang="ru-RU" sz="2000" dirty="0">
                          <a:latin typeface="Arial Narrow"/>
                          <a:ea typeface="Times New Roman"/>
                          <a:cs typeface="Times New Roman"/>
                        </a:rPr>
                        <a:t>«Ученик-репортёр», «Аффективный </a:t>
                      </a:r>
                      <a:r>
                        <a:rPr lang="ru-RU" sz="2000" dirty="0" err="1">
                          <a:latin typeface="Arial Narrow"/>
                          <a:ea typeface="Times New Roman"/>
                          <a:cs typeface="Times New Roman"/>
                        </a:rPr>
                        <a:t>опросник</a:t>
                      </a:r>
                      <a:r>
                        <a:rPr lang="ru-RU" sz="2000" dirty="0">
                          <a:latin typeface="Arial Narrow"/>
                          <a:ea typeface="Times New Roman"/>
                          <a:cs typeface="Times New Roman"/>
                        </a:rPr>
                        <a:t>»</a:t>
                      </a:r>
                      <a:endParaRPr lang="ru-RU" sz="2000" dirty="0">
                        <a:latin typeface="Times New Roman"/>
                        <a:ea typeface="Times New Roman"/>
                        <a:cs typeface="Times New Roman"/>
                      </a:endParaRPr>
                    </a:p>
                  </a:txBody>
                  <a:tcPr marL="33762" marR="33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42844" y="142852"/>
          <a:ext cx="8715436" cy="4403414"/>
        </p:xfrm>
        <a:graphic>
          <a:graphicData uri="http://schemas.openxmlformats.org/drawingml/2006/table">
            <a:tbl>
              <a:tblPr/>
              <a:tblGrid>
                <a:gridCol w="2500330"/>
                <a:gridCol w="3309696"/>
                <a:gridCol w="2905410"/>
              </a:tblGrid>
              <a:tr h="428628">
                <a:tc gridSpan="3">
                  <a:txBody>
                    <a:bodyPr/>
                    <a:lstStyle/>
                    <a:p>
                      <a:pPr algn="ctr">
                        <a:lnSpc>
                          <a:spcPct val="100000"/>
                        </a:lnSpc>
                        <a:spcAft>
                          <a:spcPts val="0"/>
                        </a:spcAft>
                        <a:tabLst>
                          <a:tab pos="326390" algn="l"/>
                        </a:tabLst>
                      </a:pPr>
                      <a:r>
                        <a:rPr lang="ru-RU" sz="2000" dirty="0" smtClean="0">
                          <a:solidFill>
                            <a:srgbClr val="7030A0"/>
                          </a:solidFill>
                          <a:latin typeface="Arial Narrow"/>
                          <a:ea typeface="Times New Roman"/>
                          <a:cs typeface="Times New Roman"/>
                        </a:rPr>
                        <a:t>Приёмы </a:t>
                      </a:r>
                      <a:r>
                        <a:rPr lang="ru-RU" sz="2000" dirty="0">
                          <a:solidFill>
                            <a:srgbClr val="7030A0"/>
                          </a:solidFill>
                          <a:latin typeface="Arial Narrow"/>
                          <a:ea typeface="Times New Roman"/>
                          <a:cs typeface="Times New Roman"/>
                        </a:rPr>
                        <a:t>формирующего оценивания</a:t>
                      </a:r>
                      <a:endParaRPr lang="ru-RU" sz="2000" dirty="0">
                        <a:solidFill>
                          <a:srgbClr val="7030A0"/>
                        </a:solidFill>
                        <a:latin typeface="Times New Roman"/>
                        <a:ea typeface="Times New Roman"/>
                        <a:cs typeface="Times New Roman"/>
                      </a:endParaRPr>
                    </a:p>
                  </a:txBody>
                  <a:tcPr marL="33762" marR="33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500066">
                <a:tc>
                  <a:txBody>
                    <a:bodyPr/>
                    <a:lstStyle/>
                    <a:p>
                      <a:pPr algn="ctr">
                        <a:lnSpc>
                          <a:spcPct val="100000"/>
                        </a:lnSpc>
                        <a:spcAft>
                          <a:spcPts val="0"/>
                        </a:spcAft>
                        <a:tabLst>
                          <a:tab pos="326390" algn="l"/>
                        </a:tabLst>
                      </a:pPr>
                      <a:r>
                        <a:rPr lang="ru-RU" sz="2000" dirty="0">
                          <a:latin typeface="Arial Narrow"/>
                          <a:ea typeface="Times New Roman"/>
                          <a:cs typeface="Times New Roman"/>
                        </a:rPr>
                        <a:t>Этап урока</a:t>
                      </a:r>
                      <a:endParaRPr lang="ru-RU" sz="2000" dirty="0">
                        <a:latin typeface="Times New Roman"/>
                        <a:ea typeface="Times New Roman"/>
                        <a:cs typeface="Times New Roman"/>
                      </a:endParaRPr>
                    </a:p>
                  </a:txBody>
                  <a:tcPr marL="33762" marR="33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26390" algn="l"/>
                        </a:tabLst>
                      </a:pPr>
                      <a:r>
                        <a:rPr lang="ru-RU" sz="2000" dirty="0">
                          <a:latin typeface="Arial Narrow"/>
                          <a:ea typeface="Times New Roman"/>
                          <a:cs typeface="Times New Roman"/>
                        </a:rPr>
                        <a:t>Цель оценивания</a:t>
                      </a:r>
                      <a:endParaRPr lang="ru-RU" sz="2000" dirty="0">
                        <a:latin typeface="Times New Roman"/>
                        <a:ea typeface="Times New Roman"/>
                        <a:cs typeface="Times New Roman"/>
                      </a:endParaRPr>
                    </a:p>
                  </a:txBody>
                  <a:tcPr marL="33762" marR="33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26390" algn="l"/>
                        </a:tabLst>
                      </a:pPr>
                      <a:r>
                        <a:rPr lang="ru-RU" sz="2000" dirty="0">
                          <a:latin typeface="Arial Narrow"/>
                          <a:ea typeface="Times New Roman"/>
                          <a:cs typeface="Times New Roman"/>
                        </a:rPr>
                        <a:t>Приём оценивания</a:t>
                      </a:r>
                      <a:endParaRPr lang="ru-RU" sz="2000" dirty="0">
                        <a:latin typeface="Times New Roman"/>
                        <a:ea typeface="Times New Roman"/>
                        <a:cs typeface="Times New Roman"/>
                      </a:endParaRPr>
                    </a:p>
                  </a:txBody>
                  <a:tcPr marL="33762" marR="33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280">
                <a:tc gridSpan="3">
                  <a:txBody>
                    <a:bodyPr/>
                    <a:lstStyle/>
                    <a:p>
                      <a:pPr algn="l">
                        <a:lnSpc>
                          <a:spcPct val="100000"/>
                        </a:lnSpc>
                        <a:spcAft>
                          <a:spcPts val="0"/>
                        </a:spcAft>
                        <a:tabLst>
                          <a:tab pos="326390" algn="l"/>
                        </a:tabLst>
                      </a:pPr>
                      <a:r>
                        <a:rPr lang="ru-RU" sz="2400" dirty="0">
                          <a:solidFill>
                            <a:srgbClr val="FF0000"/>
                          </a:solidFill>
                          <a:latin typeface="Arial Narrow"/>
                          <a:ea typeface="Times New Roman"/>
                          <a:cs typeface="Times New Roman"/>
                        </a:rPr>
                        <a:t>Урок анализа ошибок </a:t>
                      </a:r>
                      <a:r>
                        <a:rPr lang="ru-RU" sz="2400" dirty="0" err="1">
                          <a:solidFill>
                            <a:srgbClr val="FF0000"/>
                          </a:solidFill>
                          <a:latin typeface="Arial Narrow"/>
                          <a:ea typeface="Times New Roman"/>
                          <a:cs typeface="Times New Roman"/>
                        </a:rPr>
                        <a:t>суммативного</a:t>
                      </a:r>
                      <a:r>
                        <a:rPr lang="ru-RU" sz="2400" dirty="0">
                          <a:solidFill>
                            <a:srgbClr val="FF0000"/>
                          </a:solidFill>
                          <a:latin typeface="Arial Narrow"/>
                          <a:ea typeface="Times New Roman"/>
                          <a:cs typeface="Times New Roman"/>
                        </a:rPr>
                        <a:t> тестирования («Работа над ошибками»)</a:t>
                      </a:r>
                      <a:endParaRPr lang="ru-RU" sz="2400" dirty="0">
                        <a:solidFill>
                          <a:srgbClr val="FF0000"/>
                        </a:solidFill>
                        <a:latin typeface="Times New Roman"/>
                        <a:ea typeface="Times New Roman"/>
                        <a:cs typeface="Times New Roman"/>
                      </a:endParaRPr>
                    </a:p>
                  </a:txBody>
                  <a:tcPr marL="33762" marR="33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325120">
                <a:tc>
                  <a:txBody>
                    <a:bodyPr/>
                    <a:lstStyle/>
                    <a:p>
                      <a:pPr algn="l">
                        <a:lnSpc>
                          <a:spcPct val="100000"/>
                        </a:lnSpc>
                        <a:spcAft>
                          <a:spcPts val="0"/>
                        </a:spcAft>
                        <a:tabLst>
                          <a:tab pos="326390" algn="l"/>
                        </a:tabLst>
                      </a:pPr>
                      <a:r>
                        <a:rPr lang="ru-RU" sz="2000" dirty="0">
                          <a:latin typeface="Arial Narrow"/>
                          <a:ea typeface="Times New Roman"/>
                          <a:cs typeface="Times New Roman"/>
                        </a:rPr>
                        <a:t>Введение цели урока, определение задач урока</a:t>
                      </a:r>
                      <a:endParaRPr lang="ru-RU" sz="2000" dirty="0">
                        <a:latin typeface="Times New Roman"/>
                        <a:ea typeface="Times New Roman"/>
                        <a:cs typeface="Times New Roman"/>
                      </a:endParaRPr>
                    </a:p>
                  </a:txBody>
                  <a:tcPr marL="33762" marR="33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tabLst>
                          <a:tab pos="326390" algn="l"/>
                        </a:tabLst>
                      </a:pPr>
                      <a:r>
                        <a:rPr lang="ru-RU" sz="2000" dirty="0">
                          <a:latin typeface="Arial Narrow"/>
                          <a:ea typeface="Times New Roman"/>
                          <a:cs typeface="Times New Roman"/>
                        </a:rPr>
                        <a:t>Оценивание регулятивных метапредметных результатов – умение определять задачи для достижения поставленной цели</a:t>
                      </a:r>
                      <a:endParaRPr lang="ru-RU" sz="2000" dirty="0">
                        <a:latin typeface="Times New Roman"/>
                        <a:ea typeface="Times New Roman"/>
                        <a:cs typeface="Times New Roman"/>
                      </a:endParaRPr>
                    </a:p>
                  </a:txBody>
                  <a:tcPr marL="33762" marR="33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tabLst>
                          <a:tab pos="326390" algn="l"/>
                        </a:tabLst>
                      </a:pPr>
                      <a:r>
                        <a:rPr lang="ru-RU" sz="2000" dirty="0">
                          <a:latin typeface="Arial Narrow"/>
                          <a:ea typeface="Times New Roman"/>
                          <a:cs typeface="Times New Roman"/>
                        </a:rPr>
                        <a:t>«Сигналы рукой», «</a:t>
                      </a:r>
                      <a:r>
                        <a:rPr lang="ru-RU" sz="2000" dirty="0" smtClean="0">
                          <a:latin typeface="Arial Narrow"/>
                          <a:ea typeface="Times New Roman"/>
                          <a:cs typeface="Times New Roman"/>
                        </a:rPr>
                        <a:t>Светофор</a:t>
                      </a:r>
                      <a:r>
                        <a:rPr lang="ru-RU" sz="2000" dirty="0">
                          <a:latin typeface="Arial Narrow"/>
                          <a:ea typeface="Times New Roman"/>
                          <a:cs typeface="Times New Roman"/>
                        </a:rPr>
                        <a:t>», «Карточки»</a:t>
                      </a:r>
                      <a:endParaRPr lang="ru-RU" sz="2000" dirty="0">
                        <a:latin typeface="Times New Roman"/>
                        <a:ea typeface="Times New Roman"/>
                        <a:cs typeface="Times New Roman"/>
                      </a:endParaRPr>
                    </a:p>
                  </a:txBody>
                  <a:tcPr marL="33762" marR="33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560">
                <a:tc>
                  <a:txBody>
                    <a:bodyPr/>
                    <a:lstStyle/>
                    <a:p>
                      <a:pPr algn="l">
                        <a:lnSpc>
                          <a:spcPct val="100000"/>
                        </a:lnSpc>
                        <a:spcAft>
                          <a:spcPts val="0"/>
                        </a:spcAft>
                        <a:tabLst>
                          <a:tab pos="326390" algn="l"/>
                        </a:tabLst>
                      </a:pPr>
                      <a:r>
                        <a:rPr lang="ru-RU" sz="2000" dirty="0">
                          <a:latin typeface="Arial Narrow"/>
                          <a:ea typeface="Times New Roman"/>
                          <a:cs typeface="Times New Roman"/>
                        </a:rPr>
                        <a:t>Анализ и исправление ошибок</a:t>
                      </a:r>
                      <a:endParaRPr lang="ru-RU" sz="2000" dirty="0">
                        <a:latin typeface="Times New Roman"/>
                        <a:ea typeface="Times New Roman"/>
                        <a:cs typeface="Times New Roman"/>
                      </a:endParaRPr>
                    </a:p>
                  </a:txBody>
                  <a:tcPr marL="33762" marR="33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tabLst>
                          <a:tab pos="326390" algn="l"/>
                        </a:tabLst>
                      </a:pPr>
                      <a:r>
                        <a:rPr lang="ru-RU" sz="2000" dirty="0">
                          <a:latin typeface="Arial Narrow"/>
                          <a:ea typeface="Times New Roman"/>
                          <a:cs typeface="Times New Roman"/>
                        </a:rPr>
                        <a:t>Выявить </a:t>
                      </a:r>
                      <a:r>
                        <a:rPr lang="ru-RU" sz="2000" dirty="0" smtClean="0">
                          <a:latin typeface="Arial Narrow"/>
                          <a:ea typeface="Times New Roman"/>
                          <a:cs typeface="Times New Roman"/>
                        </a:rPr>
                        <a:t>типичные </a:t>
                      </a:r>
                      <a:r>
                        <a:rPr lang="ru-RU" sz="2000" dirty="0">
                          <a:latin typeface="Arial Narrow"/>
                          <a:ea typeface="Times New Roman"/>
                          <a:cs typeface="Times New Roman"/>
                        </a:rPr>
                        <a:t>ошибки и причины их появления</a:t>
                      </a:r>
                      <a:endParaRPr lang="ru-RU" sz="2000" dirty="0">
                        <a:latin typeface="Times New Roman"/>
                        <a:ea typeface="Times New Roman"/>
                        <a:cs typeface="Times New Roman"/>
                      </a:endParaRPr>
                    </a:p>
                  </a:txBody>
                  <a:tcPr marL="33762" marR="33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tabLst>
                          <a:tab pos="326390" algn="l"/>
                        </a:tabLst>
                      </a:pPr>
                      <a:r>
                        <a:rPr lang="ru-RU" sz="2000" dirty="0">
                          <a:latin typeface="Arial Narrow"/>
                          <a:ea typeface="Times New Roman"/>
                          <a:cs typeface="Times New Roman"/>
                        </a:rPr>
                        <a:t>«Классификация ошибок», «Сравнение с образцом»</a:t>
                      </a:r>
                      <a:endParaRPr lang="ru-RU" sz="2000" dirty="0">
                        <a:latin typeface="Times New Roman"/>
                        <a:ea typeface="Times New Roman"/>
                        <a:cs typeface="Times New Roman"/>
                      </a:endParaRPr>
                    </a:p>
                  </a:txBody>
                  <a:tcPr marL="33762" marR="33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560">
                <a:tc>
                  <a:txBody>
                    <a:bodyPr/>
                    <a:lstStyle/>
                    <a:p>
                      <a:pPr algn="l">
                        <a:lnSpc>
                          <a:spcPct val="100000"/>
                        </a:lnSpc>
                        <a:spcAft>
                          <a:spcPts val="0"/>
                        </a:spcAft>
                        <a:tabLst>
                          <a:tab pos="326390" algn="l"/>
                        </a:tabLst>
                      </a:pPr>
                      <a:r>
                        <a:rPr lang="ru-RU" sz="2000" dirty="0">
                          <a:latin typeface="Arial Narrow"/>
                          <a:ea typeface="Times New Roman"/>
                          <a:cs typeface="Times New Roman"/>
                        </a:rPr>
                        <a:t>Подведение итогов урока. Рефлексия.</a:t>
                      </a:r>
                      <a:endParaRPr lang="ru-RU" sz="2000" dirty="0">
                        <a:latin typeface="Times New Roman"/>
                        <a:ea typeface="Times New Roman"/>
                        <a:cs typeface="Times New Roman"/>
                      </a:endParaRPr>
                    </a:p>
                  </a:txBody>
                  <a:tcPr marL="33762" marR="33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tabLst>
                          <a:tab pos="326390" algn="l"/>
                        </a:tabLst>
                      </a:pPr>
                      <a:r>
                        <a:rPr lang="ru-RU" sz="2000" dirty="0" smtClean="0">
                          <a:latin typeface="Arial Narrow"/>
                          <a:ea typeface="Times New Roman"/>
                          <a:cs typeface="Times New Roman"/>
                        </a:rPr>
                        <a:t>Определить </a:t>
                      </a:r>
                      <a:r>
                        <a:rPr lang="ru-RU" sz="2000" dirty="0">
                          <a:latin typeface="Arial Narrow"/>
                          <a:ea typeface="Times New Roman"/>
                          <a:cs typeface="Times New Roman"/>
                        </a:rPr>
                        <a:t>трудности в освоении нового материала</a:t>
                      </a:r>
                      <a:endParaRPr lang="ru-RU" sz="2000" dirty="0">
                        <a:latin typeface="Times New Roman"/>
                        <a:ea typeface="Times New Roman"/>
                        <a:cs typeface="Times New Roman"/>
                      </a:endParaRPr>
                    </a:p>
                  </a:txBody>
                  <a:tcPr marL="33762" marR="33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tabLst>
                          <a:tab pos="326390" algn="l"/>
                        </a:tabLst>
                      </a:pPr>
                      <a:r>
                        <a:rPr lang="ru-RU" sz="2000" dirty="0">
                          <a:latin typeface="Arial Narrow"/>
                          <a:ea typeface="Times New Roman"/>
                          <a:cs typeface="Times New Roman"/>
                        </a:rPr>
                        <a:t>Таблица рефлексии с выбором домашнего задания</a:t>
                      </a:r>
                      <a:endParaRPr lang="ru-RU" sz="2000" dirty="0">
                        <a:latin typeface="Times New Roman"/>
                        <a:ea typeface="Times New Roman"/>
                        <a:cs typeface="Times New Roman"/>
                      </a:endParaRPr>
                    </a:p>
                  </a:txBody>
                  <a:tcPr marL="33762" marR="33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zdravbud.net/photos/13/gymnasion.jpg"/>
          <p:cNvPicPr>
            <a:picLocks noChangeAspect="1" noChangeArrowheads="1"/>
          </p:cNvPicPr>
          <p:nvPr/>
        </p:nvPicPr>
        <p:blipFill>
          <a:blip r:embed="rId2"/>
          <a:srcRect/>
          <a:stretch>
            <a:fillRect/>
          </a:stretch>
        </p:blipFill>
        <p:spPr bwMode="auto">
          <a:xfrm>
            <a:off x="214282" y="142852"/>
            <a:ext cx="8786874" cy="5357850"/>
          </a:xfrm>
          <a:prstGeom prst="rect">
            <a:avLst/>
          </a:prstGeom>
          <a:noFill/>
        </p:spPr>
      </p:pic>
      <p:sp>
        <p:nvSpPr>
          <p:cNvPr id="3" name="TextBox 2"/>
          <p:cNvSpPr txBox="1"/>
          <p:nvPr/>
        </p:nvSpPr>
        <p:spPr>
          <a:xfrm>
            <a:off x="214282" y="5534561"/>
            <a:ext cx="8715436" cy="1323439"/>
          </a:xfrm>
          <a:prstGeom prst="rect">
            <a:avLst/>
          </a:prstGeom>
          <a:noFill/>
        </p:spPr>
        <p:txBody>
          <a:bodyPr wrap="square" rtlCol="0">
            <a:spAutoFit/>
          </a:bodyPr>
          <a:lstStyle/>
          <a:p>
            <a:pPr indent="457200"/>
            <a:r>
              <a:rPr lang="ru-RU" sz="2000" dirty="0" smtClean="0">
                <a:latin typeface="Arial Narrow" pitchFamily="34" charset="0"/>
              </a:rPr>
              <a:t>В античной Спарте в течение всего процесса обучения мальчики демонстрировали свою способность воровать, а в конце обучения проводился заключительный экзамен на зрелость, который представлял собой участие в </a:t>
            </a:r>
            <a:r>
              <a:rPr lang="ru-RU" sz="2000" dirty="0" err="1" smtClean="0">
                <a:latin typeface="Arial Narrow" pitchFamily="34" charset="0"/>
              </a:rPr>
              <a:t>криптиях</a:t>
            </a:r>
            <a:r>
              <a:rPr lang="ru-RU" sz="2000" dirty="0" smtClean="0">
                <a:latin typeface="Arial Narrow" pitchFamily="34" charset="0"/>
              </a:rPr>
              <a:t> – организованных убийствах илотов.</a:t>
            </a:r>
            <a:endParaRPr lang="ru-RU" sz="2000" dirty="0">
              <a:latin typeface="Arial Narrow"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passapalavra.info/wp-content/uploads/2018/07/village-school.jpeg"/>
          <p:cNvPicPr>
            <a:picLocks noChangeAspect="1" noChangeArrowheads="1"/>
          </p:cNvPicPr>
          <p:nvPr/>
        </p:nvPicPr>
        <p:blipFill>
          <a:blip r:embed="rId2"/>
          <a:srcRect/>
          <a:stretch>
            <a:fillRect/>
          </a:stretch>
        </p:blipFill>
        <p:spPr bwMode="auto">
          <a:xfrm>
            <a:off x="214282" y="142852"/>
            <a:ext cx="8715436" cy="5572164"/>
          </a:xfrm>
          <a:prstGeom prst="rect">
            <a:avLst/>
          </a:prstGeom>
          <a:noFill/>
        </p:spPr>
      </p:pic>
      <p:sp>
        <p:nvSpPr>
          <p:cNvPr id="3" name="TextBox 2"/>
          <p:cNvSpPr txBox="1"/>
          <p:nvPr/>
        </p:nvSpPr>
        <p:spPr>
          <a:xfrm>
            <a:off x="214282" y="5715016"/>
            <a:ext cx="8715436" cy="1015663"/>
          </a:xfrm>
          <a:prstGeom prst="rect">
            <a:avLst/>
          </a:prstGeom>
          <a:noFill/>
        </p:spPr>
        <p:txBody>
          <a:bodyPr wrap="square" rtlCol="0">
            <a:spAutoFit/>
          </a:bodyPr>
          <a:lstStyle/>
          <a:p>
            <a:pPr indent="457200"/>
            <a:r>
              <a:rPr lang="ru-RU" sz="2000" dirty="0" smtClean="0">
                <a:latin typeface="Arial Narrow" pitchFamily="34" charset="0"/>
              </a:rPr>
              <a:t>В Средневековой Европе оценивание сводилось к проверке качества вызубренного материала, обучение было построено на вопросах учеников и ответах учителя.</a:t>
            </a:r>
            <a:r>
              <a:rPr lang="ru-RU" sz="2000" i="1" dirty="0" smtClean="0"/>
              <a:t> </a:t>
            </a:r>
            <a:endParaRPr lang="ru-RU"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rcRect/>
          <a:stretch>
            <a:fillRect/>
          </a:stretch>
        </p:blipFill>
        <p:spPr bwMode="auto">
          <a:xfrm>
            <a:off x="159163" y="142852"/>
            <a:ext cx="8841993" cy="5572164"/>
          </a:xfrm>
          <a:prstGeom prst="rect">
            <a:avLst/>
          </a:prstGeom>
          <a:noFill/>
          <a:ln w="9525">
            <a:noFill/>
            <a:miter lim="800000"/>
            <a:headEnd/>
            <a:tailEnd/>
          </a:ln>
          <a:effectLst/>
        </p:spPr>
      </p:pic>
      <p:sp>
        <p:nvSpPr>
          <p:cNvPr id="3" name="TextBox 2"/>
          <p:cNvSpPr txBox="1"/>
          <p:nvPr/>
        </p:nvSpPr>
        <p:spPr>
          <a:xfrm>
            <a:off x="142844" y="5715016"/>
            <a:ext cx="8786874" cy="1015663"/>
          </a:xfrm>
          <a:prstGeom prst="rect">
            <a:avLst/>
          </a:prstGeom>
          <a:noFill/>
        </p:spPr>
        <p:txBody>
          <a:bodyPr wrap="square" rtlCol="0">
            <a:spAutoFit/>
          </a:bodyPr>
          <a:lstStyle/>
          <a:p>
            <a:pPr indent="457200"/>
            <a:r>
              <a:rPr lang="ru-RU" sz="2000" dirty="0" smtClean="0">
                <a:latin typeface="Arial Narrow" pitchFamily="34" charset="0"/>
              </a:rPr>
              <a:t>В России широкое признание получает германская образовательная модель. </a:t>
            </a:r>
          </a:p>
          <a:p>
            <a:pPr indent="457200"/>
            <a:r>
              <a:rPr lang="ru-RU" sz="2000" dirty="0" smtClean="0">
                <a:latin typeface="Arial Narrow" pitchFamily="34" charset="0"/>
              </a:rPr>
              <a:t>В конце </a:t>
            </a:r>
            <a:r>
              <a:rPr lang="en-US" sz="2000" dirty="0" smtClean="0">
                <a:latin typeface="Arial Narrow" pitchFamily="34" charset="0"/>
              </a:rPr>
              <a:t>XVIII </a:t>
            </a:r>
            <a:r>
              <a:rPr lang="ru-RU" sz="2000" dirty="0" smtClean="0">
                <a:latin typeface="Arial Narrow" pitchFamily="34" charset="0"/>
              </a:rPr>
              <a:t>в. появляются уставы образовательных учреждений, которые регламентируют оценочную деятельность, появляется бальная система оценок.</a:t>
            </a:r>
            <a:endParaRPr lang="ru-RU" sz="2000" dirty="0">
              <a:latin typeface="Arial Narrow"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descr="https://www.chukfamily.ru/wp-content/uploads/2020/03/1576482738_18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08" name="AutoShape 4" descr="https://www.chukfamily.ru/wp-content/uploads/2020/03/1576482738_18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1509" name="Picture 5" descr="C:\Users\Admin\Desktop\1576482738_184.jpg"/>
          <p:cNvPicPr>
            <a:picLocks noChangeAspect="1" noChangeArrowheads="1"/>
          </p:cNvPicPr>
          <p:nvPr/>
        </p:nvPicPr>
        <p:blipFill>
          <a:blip r:embed="rId2"/>
          <a:srcRect/>
          <a:stretch>
            <a:fillRect/>
          </a:stretch>
        </p:blipFill>
        <p:spPr bwMode="auto">
          <a:xfrm>
            <a:off x="214282" y="214290"/>
            <a:ext cx="8786874" cy="5715040"/>
          </a:xfrm>
          <a:prstGeom prst="rect">
            <a:avLst/>
          </a:prstGeom>
          <a:noFill/>
        </p:spPr>
      </p:pic>
      <p:sp>
        <p:nvSpPr>
          <p:cNvPr id="5" name="TextBox 4"/>
          <p:cNvSpPr txBox="1"/>
          <p:nvPr/>
        </p:nvSpPr>
        <p:spPr>
          <a:xfrm>
            <a:off x="214282" y="6000768"/>
            <a:ext cx="8786874" cy="400110"/>
          </a:xfrm>
          <a:prstGeom prst="rect">
            <a:avLst/>
          </a:prstGeom>
          <a:noFill/>
        </p:spPr>
        <p:txBody>
          <a:bodyPr wrap="square" rtlCol="0">
            <a:spAutoFit/>
          </a:bodyPr>
          <a:lstStyle/>
          <a:p>
            <a:pPr indent="457200"/>
            <a:r>
              <a:rPr lang="ru-RU" sz="2000" dirty="0" smtClean="0">
                <a:latin typeface="Arial Narrow" pitchFamily="34" charset="0"/>
              </a:rPr>
              <a:t>В 1944 г. была введена </a:t>
            </a:r>
            <a:r>
              <a:rPr lang="ru-RU" sz="2000" dirty="0" err="1" smtClean="0">
                <a:latin typeface="Arial Narrow" pitchFamily="34" charset="0"/>
              </a:rPr>
              <a:t>пятибальная</a:t>
            </a:r>
            <a:r>
              <a:rPr lang="ru-RU" sz="2000" dirty="0" smtClean="0">
                <a:latin typeface="Arial Narrow" pitchFamily="34" charset="0"/>
              </a:rPr>
              <a:t> система оценивания.</a:t>
            </a:r>
            <a:endParaRPr lang="ru-RU" sz="2000" dirty="0">
              <a:latin typeface="Arial Narrow"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646</TotalTime>
  <Words>4281</Words>
  <PresentationFormat>Экран (4:3)</PresentationFormat>
  <Paragraphs>543</Paragraphs>
  <Slides>55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55</vt:i4>
      </vt:variant>
    </vt:vector>
  </HeadingPairs>
  <TitlesOfParts>
    <vt:vector size="56"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77</cp:revision>
  <dcterms:created xsi:type="dcterms:W3CDTF">2020-11-04T09:15:32Z</dcterms:created>
  <dcterms:modified xsi:type="dcterms:W3CDTF">2020-11-08T08:44:53Z</dcterms:modified>
</cp:coreProperties>
</file>